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handoutMasterIdLst>
    <p:handoutMasterId r:id="rId31"/>
  </p:handoutMasterIdLst>
  <p:sldIdLst>
    <p:sldId id="256" r:id="rId2"/>
    <p:sldId id="369" r:id="rId3"/>
    <p:sldId id="350" r:id="rId4"/>
    <p:sldId id="351" r:id="rId5"/>
    <p:sldId id="353" r:id="rId6"/>
    <p:sldId id="372" r:id="rId7"/>
    <p:sldId id="371" r:id="rId8"/>
    <p:sldId id="352" r:id="rId9"/>
    <p:sldId id="375" r:id="rId10"/>
    <p:sldId id="258" r:id="rId11"/>
    <p:sldId id="260" r:id="rId12"/>
    <p:sldId id="261" r:id="rId13"/>
    <p:sldId id="373" r:id="rId14"/>
    <p:sldId id="358" r:id="rId15"/>
    <p:sldId id="264" r:id="rId16"/>
    <p:sldId id="357" r:id="rId17"/>
    <p:sldId id="354" r:id="rId18"/>
    <p:sldId id="267" r:id="rId19"/>
    <p:sldId id="268" r:id="rId20"/>
    <p:sldId id="269" r:id="rId21"/>
    <p:sldId id="273" r:id="rId22"/>
    <p:sldId id="274" r:id="rId23"/>
    <p:sldId id="272" r:id="rId24"/>
    <p:sldId id="270" r:id="rId25"/>
    <p:sldId id="275" r:id="rId26"/>
    <p:sldId id="370" r:id="rId27"/>
    <p:sldId id="276" r:id="rId28"/>
    <p:sldId id="277"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762D36-9C85-486E-A191-83AB548193E1}">
          <p14:sldIdLst>
            <p14:sldId id="256"/>
            <p14:sldId id="369"/>
            <p14:sldId id="350"/>
            <p14:sldId id="351"/>
            <p14:sldId id="353"/>
            <p14:sldId id="372"/>
            <p14:sldId id="371"/>
            <p14:sldId id="352"/>
            <p14:sldId id="375"/>
            <p14:sldId id="258"/>
            <p14:sldId id="260"/>
            <p14:sldId id="261"/>
            <p14:sldId id="373"/>
            <p14:sldId id="358"/>
            <p14:sldId id="264"/>
            <p14:sldId id="357"/>
            <p14:sldId id="354"/>
            <p14:sldId id="267"/>
            <p14:sldId id="268"/>
            <p14:sldId id="269"/>
            <p14:sldId id="273"/>
            <p14:sldId id="274"/>
            <p14:sldId id="272"/>
            <p14:sldId id="270"/>
            <p14:sldId id="275"/>
            <p14:sldId id="370"/>
            <p14:sldId id="276"/>
            <p14:sldId id="27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rBnb9" initials="N" lastIdx="1" clrIdx="0">
    <p:extLst>
      <p:ext uri="{19B8F6BF-5375-455C-9EA6-DF929625EA0E}">
        <p15:presenceInfo xmlns:p15="http://schemas.microsoft.com/office/powerpoint/2012/main" xmlns="" userId="NirBnb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751CB"/>
    <a:srgbClr val="FF4F4F"/>
    <a:srgbClr val="D1A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97" autoAdjust="0"/>
    <p:restoredTop sz="82765" autoAdjust="0"/>
  </p:normalViewPr>
  <p:slideViewPr>
    <p:cSldViewPr snapToGrid="0">
      <p:cViewPr>
        <p:scale>
          <a:sx n="82" d="100"/>
          <a:sy n="82" d="100"/>
        </p:scale>
        <p:origin x="-366" y="-72"/>
      </p:cViewPr>
      <p:guideLst>
        <p:guide orient="horz" pos="2160"/>
        <p:guide pos="3840"/>
      </p:guideLst>
    </p:cSldViewPr>
  </p:slideViewPr>
  <p:outlineViewPr>
    <p:cViewPr>
      <p:scale>
        <a:sx n="33" d="100"/>
        <a:sy n="33" d="100"/>
      </p:scale>
      <p:origin x="0" y="924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824DA-A228-4F6E-9970-13F5D9EC9374}" type="doc">
      <dgm:prSet loTypeId="urn:microsoft.com/office/officeart/2005/8/layout/hProcess7" loCatId="process" qsTypeId="urn:microsoft.com/office/officeart/2005/8/quickstyle/3d3" qsCatId="3D" csTypeId="urn:microsoft.com/office/officeart/2005/8/colors/accent1_2" csCatId="accent1" phldr="1"/>
      <dgm:spPr/>
      <dgm:t>
        <a:bodyPr/>
        <a:lstStyle/>
        <a:p>
          <a:pPr rtl="1"/>
          <a:endParaRPr lang="he-IL"/>
        </a:p>
      </dgm:t>
    </dgm:pt>
    <dgm:pt modelId="{23555BBF-D48C-473E-807E-235EE68ED2FE}">
      <dgm:prSet phldrT="[Text]" custT="1"/>
      <dgm:spPr/>
      <dgm:t>
        <a:bodyPr anchor="ctr"/>
        <a:lstStyle/>
        <a:p>
          <a:pPr algn="ctr" rtl="0"/>
          <a:r>
            <a:rPr lang="en-US" sz="2000" b="1" dirty="0" smtClean="0">
              <a:ln>
                <a:solidFill>
                  <a:schemeClr val="tx1"/>
                </a:solidFill>
              </a:ln>
              <a:effectLst>
                <a:outerShdw blurRad="63500" sx="102000" sy="102000" algn="ctr" rotWithShape="0">
                  <a:prstClr val="black">
                    <a:alpha val="40000"/>
                  </a:prstClr>
                </a:outerShdw>
              </a:effectLst>
            </a:rPr>
            <a:t>20000</a:t>
          </a:r>
          <a:r>
            <a:rPr lang="en-US" sz="2000" b="1" dirty="0" smtClean="0">
              <a:effectLst>
                <a:outerShdw blurRad="63500" sx="102000" sy="102000" algn="ctr" rotWithShape="0">
                  <a:prstClr val="black">
                    <a:alpha val="40000"/>
                  </a:prstClr>
                </a:outerShdw>
              </a:effectLst>
            </a:rPr>
            <a:t> </a:t>
          </a:r>
          <a:r>
            <a:rPr lang="en-US" sz="2000" b="1" dirty="0" smtClean="0">
              <a:ln>
                <a:solidFill>
                  <a:schemeClr val="tx1"/>
                </a:solidFill>
              </a:ln>
              <a:effectLst>
                <a:outerShdw blurRad="63500" sx="102000" sy="102000" algn="ctr" rotWithShape="0">
                  <a:prstClr val="black">
                    <a:alpha val="40000"/>
                  </a:prstClr>
                </a:outerShdw>
              </a:effectLst>
            </a:rPr>
            <a:t>compounds</a:t>
          </a:r>
          <a:endParaRPr lang="he-IL" sz="2000" b="1" dirty="0">
            <a:ln>
              <a:solidFill>
                <a:schemeClr val="tx1"/>
              </a:solidFill>
            </a:ln>
            <a:effectLst>
              <a:outerShdw blurRad="63500" sx="102000" sy="102000" algn="ctr" rotWithShape="0">
                <a:prstClr val="black">
                  <a:alpha val="40000"/>
                </a:prstClr>
              </a:outerShdw>
            </a:effectLst>
          </a:endParaRPr>
        </a:p>
      </dgm:t>
    </dgm:pt>
    <dgm:pt modelId="{04410CBF-6D34-4929-A0A1-DBEBF2CF9BAD}" type="parTrans" cxnId="{EE76A712-2DDA-4E06-8920-45E9483F99AE}">
      <dgm:prSet/>
      <dgm:spPr/>
      <dgm:t>
        <a:bodyPr/>
        <a:lstStyle/>
        <a:p>
          <a:pPr rtl="1"/>
          <a:endParaRPr lang="he-IL"/>
        </a:p>
      </dgm:t>
    </dgm:pt>
    <dgm:pt modelId="{5950DC1B-C545-4B17-8D92-817174DD639E}" type="sibTrans" cxnId="{EE76A712-2DDA-4E06-8920-45E9483F99AE}">
      <dgm:prSet/>
      <dgm:spPr/>
      <dgm:t>
        <a:bodyPr/>
        <a:lstStyle/>
        <a:p>
          <a:pPr rtl="1"/>
          <a:endParaRPr lang="he-IL"/>
        </a:p>
      </dgm:t>
    </dgm:pt>
    <dgm:pt modelId="{A07C9625-0EE9-4C3E-86B5-703E97133DF0}">
      <dgm:prSet phldrT="[Text]" custT="1"/>
      <dgm:spPr/>
      <dgm:t>
        <a:bodyPr anchor="ctr"/>
        <a:lstStyle/>
        <a:p>
          <a:pPr algn="ctr" rtl="0"/>
          <a:r>
            <a:rPr lang="en-US" sz="2800" b="1" dirty="0" smtClean="0">
              <a:ln>
                <a:solidFill>
                  <a:schemeClr val="tx1"/>
                </a:solidFill>
              </a:ln>
              <a:effectLst>
                <a:outerShdw blurRad="63500" sx="102000" sy="102000" algn="ctr" rotWithShape="0">
                  <a:prstClr val="black">
                    <a:alpha val="40000"/>
                  </a:prstClr>
                </a:outerShdw>
              </a:effectLst>
            </a:rPr>
            <a:t>Combinatorial</a:t>
          </a:r>
          <a:r>
            <a:rPr lang="en-US" sz="2800" b="1" dirty="0" smtClean="0">
              <a:effectLst>
                <a:outerShdw blurRad="63500" sx="102000" sy="102000" algn="ctr" rotWithShape="0">
                  <a:prstClr val="black">
                    <a:alpha val="40000"/>
                  </a:prstClr>
                </a:outerShdw>
              </a:effectLst>
            </a:rPr>
            <a:t> </a:t>
          </a:r>
          <a:r>
            <a:rPr lang="en-US" sz="2800" b="1" dirty="0" smtClean="0">
              <a:ln>
                <a:solidFill>
                  <a:schemeClr val="tx1"/>
                </a:solidFill>
              </a:ln>
              <a:effectLst>
                <a:outerShdw blurRad="63500" sx="102000" sy="102000" algn="ctr" rotWithShape="0">
                  <a:prstClr val="black">
                    <a:alpha val="40000"/>
                  </a:prstClr>
                </a:outerShdw>
              </a:effectLst>
            </a:rPr>
            <a:t>Library</a:t>
          </a:r>
          <a:r>
            <a:rPr lang="en-US" sz="2800" b="1" dirty="0" smtClean="0">
              <a:effectLst>
                <a:outerShdw blurRad="63500" sx="102000" sy="102000" algn="ctr" rotWithShape="0">
                  <a:prstClr val="black">
                    <a:alpha val="40000"/>
                  </a:prstClr>
                </a:outerShdw>
              </a:effectLst>
            </a:rPr>
            <a:t> </a:t>
          </a:r>
          <a:r>
            <a:rPr lang="en-US" sz="2800" b="1" dirty="0" smtClean="0">
              <a:ln>
                <a:solidFill>
                  <a:schemeClr val="tx1"/>
                </a:solidFill>
              </a:ln>
              <a:effectLst>
                <a:outerShdw blurRad="63500" sx="102000" sy="102000" algn="ctr" rotWithShape="0">
                  <a:prstClr val="black">
                    <a:alpha val="40000"/>
                  </a:prstClr>
                </a:outerShdw>
              </a:effectLst>
            </a:rPr>
            <a:t>Screen</a:t>
          </a:r>
          <a:endParaRPr lang="he-IL" sz="2800" b="1" dirty="0">
            <a:ln>
              <a:solidFill>
                <a:schemeClr val="tx1"/>
              </a:solidFill>
            </a:ln>
            <a:effectLst>
              <a:outerShdw blurRad="63500" sx="102000" sy="102000" algn="ctr" rotWithShape="0">
                <a:prstClr val="black">
                  <a:alpha val="40000"/>
                </a:prstClr>
              </a:outerShdw>
            </a:effectLst>
          </a:endParaRPr>
        </a:p>
      </dgm:t>
    </dgm:pt>
    <dgm:pt modelId="{707984B6-72AB-4EB8-8900-A85368ACC049}" type="parTrans" cxnId="{4958DB86-1F32-40BB-A337-5554E88E9612}">
      <dgm:prSet/>
      <dgm:spPr/>
      <dgm:t>
        <a:bodyPr/>
        <a:lstStyle/>
        <a:p>
          <a:pPr rtl="1"/>
          <a:endParaRPr lang="he-IL"/>
        </a:p>
      </dgm:t>
    </dgm:pt>
    <dgm:pt modelId="{EAF0AD9F-B732-4357-9976-E4FD7C458B3A}" type="sibTrans" cxnId="{4958DB86-1F32-40BB-A337-5554E88E9612}">
      <dgm:prSet/>
      <dgm:spPr/>
      <dgm:t>
        <a:bodyPr/>
        <a:lstStyle/>
        <a:p>
          <a:pPr rtl="1"/>
          <a:endParaRPr lang="he-IL"/>
        </a:p>
      </dgm:t>
    </dgm:pt>
    <dgm:pt modelId="{2EAC0297-6E9E-4D99-B8AA-DB96287F3815}">
      <dgm:prSet phldrT="[Text]"/>
      <dgm:spPr/>
      <dgm:t>
        <a:bodyPr/>
        <a:lstStyle/>
        <a:p>
          <a:pPr algn="ctr" rtl="0"/>
          <a:r>
            <a:rPr lang="en-US" b="1" dirty="0" smtClean="0">
              <a:ln>
                <a:solidFill>
                  <a:schemeClr val="tx1"/>
                </a:solidFill>
              </a:ln>
            </a:rPr>
            <a:t>100 </a:t>
          </a:r>
          <a:r>
            <a:rPr lang="en-US" b="1" dirty="0" smtClean="0">
              <a:ln>
                <a:solidFill>
                  <a:schemeClr val="tx1"/>
                </a:solidFill>
              </a:ln>
              <a:effectLst>
                <a:outerShdw blurRad="63500" sx="102000" sy="102000" algn="ctr" rotWithShape="0">
                  <a:prstClr val="black">
                    <a:alpha val="40000"/>
                  </a:prstClr>
                </a:outerShdw>
              </a:effectLst>
            </a:rPr>
            <a:t>Compounds</a:t>
          </a:r>
          <a:endParaRPr lang="he-IL" b="1" dirty="0">
            <a:ln>
              <a:solidFill>
                <a:schemeClr val="tx1"/>
              </a:solidFill>
            </a:ln>
            <a:effectLst>
              <a:outerShdw blurRad="63500" sx="102000" sy="102000" algn="ctr" rotWithShape="0">
                <a:prstClr val="black">
                  <a:alpha val="40000"/>
                </a:prstClr>
              </a:outerShdw>
            </a:effectLst>
          </a:endParaRPr>
        </a:p>
      </dgm:t>
    </dgm:pt>
    <dgm:pt modelId="{7B5CE5E5-E6C7-4EF9-B60D-14BAF7A05E1B}" type="parTrans" cxnId="{94DABC9B-4F52-48E8-BB31-FB49E4D747A5}">
      <dgm:prSet/>
      <dgm:spPr/>
      <dgm:t>
        <a:bodyPr/>
        <a:lstStyle/>
        <a:p>
          <a:pPr rtl="1"/>
          <a:endParaRPr lang="he-IL"/>
        </a:p>
      </dgm:t>
    </dgm:pt>
    <dgm:pt modelId="{9DA42F82-2A3D-4D2B-A82F-CD449BD33F52}" type="sibTrans" cxnId="{94DABC9B-4F52-48E8-BB31-FB49E4D747A5}">
      <dgm:prSet/>
      <dgm:spPr/>
      <dgm:t>
        <a:bodyPr/>
        <a:lstStyle/>
        <a:p>
          <a:pPr rtl="1"/>
          <a:endParaRPr lang="he-IL"/>
        </a:p>
      </dgm:t>
    </dgm:pt>
    <dgm:pt modelId="{5A21068F-E74C-41AF-8839-46178A911A4D}">
      <dgm:prSet phldrT="[Text]" custT="1"/>
      <dgm:spPr/>
      <dgm:t>
        <a:bodyPr anchor="ctr"/>
        <a:lstStyle/>
        <a:p>
          <a:pPr algn="ctr" rtl="0"/>
          <a:r>
            <a:rPr lang="en-US" sz="2800" b="1" dirty="0" smtClean="0">
              <a:ln>
                <a:solidFill>
                  <a:schemeClr val="tx1"/>
                </a:solidFill>
              </a:ln>
              <a:effectLst>
                <a:outerShdw blurRad="63500" sx="102000" sy="102000" algn="ctr" rotWithShape="0">
                  <a:prstClr val="black">
                    <a:alpha val="40000"/>
                  </a:prstClr>
                </a:outerShdw>
              </a:effectLst>
            </a:rPr>
            <a:t>Hit</a:t>
          </a:r>
          <a:r>
            <a:rPr lang="en-US" sz="2800" b="1" dirty="0" smtClean="0">
              <a:effectLst>
                <a:outerShdw blurRad="63500" sx="102000" sy="102000" algn="ctr" rotWithShape="0">
                  <a:prstClr val="black">
                    <a:alpha val="40000"/>
                  </a:prstClr>
                </a:outerShdw>
              </a:effectLst>
            </a:rPr>
            <a:t> </a:t>
          </a:r>
          <a:r>
            <a:rPr lang="en-US" sz="2800" b="1" dirty="0" smtClean="0">
              <a:ln>
                <a:solidFill>
                  <a:schemeClr val="tx1"/>
                </a:solidFill>
              </a:ln>
              <a:effectLst>
                <a:outerShdw blurRad="63500" sx="102000" sy="102000" algn="ctr" rotWithShape="0">
                  <a:prstClr val="black">
                    <a:alpha val="40000"/>
                  </a:prstClr>
                </a:outerShdw>
              </a:effectLst>
            </a:rPr>
            <a:t>Identification</a:t>
          </a:r>
          <a:endParaRPr lang="he-IL" sz="2800" b="1" dirty="0">
            <a:ln>
              <a:solidFill>
                <a:schemeClr val="tx1"/>
              </a:solidFill>
            </a:ln>
            <a:effectLst>
              <a:outerShdw blurRad="63500" sx="102000" sy="102000" algn="ctr" rotWithShape="0">
                <a:prstClr val="black">
                  <a:alpha val="40000"/>
                </a:prstClr>
              </a:outerShdw>
            </a:effectLst>
          </a:endParaRPr>
        </a:p>
      </dgm:t>
    </dgm:pt>
    <dgm:pt modelId="{3FEFA2BD-C3CF-4311-A63C-A4CDA632451F}" type="parTrans" cxnId="{08A6F8DE-1312-4A7E-8109-5815CC6C9FAC}">
      <dgm:prSet/>
      <dgm:spPr/>
      <dgm:t>
        <a:bodyPr/>
        <a:lstStyle/>
        <a:p>
          <a:pPr rtl="1"/>
          <a:endParaRPr lang="he-IL"/>
        </a:p>
      </dgm:t>
    </dgm:pt>
    <dgm:pt modelId="{3264F8AE-D485-43C9-B0BC-9AD86355C19F}" type="sibTrans" cxnId="{08A6F8DE-1312-4A7E-8109-5815CC6C9FAC}">
      <dgm:prSet/>
      <dgm:spPr/>
      <dgm:t>
        <a:bodyPr/>
        <a:lstStyle/>
        <a:p>
          <a:pPr rtl="1"/>
          <a:endParaRPr lang="he-IL"/>
        </a:p>
      </dgm:t>
    </dgm:pt>
    <dgm:pt modelId="{8274155A-2BF4-4FC1-ACB0-C48331C14519}">
      <dgm:prSet phldrT="[Text]" custT="1"/>
      <dgm:spPr>
        <a:effectLst/>
      </dgm:spPr>
      <dgm:t>
        <a:bodyPr/>
        <a:lstStyle/>
        <a:p>
          <a:pPr algn="ctr" rtl="0"/>
          <a:r>
            <a:rPr lang="en-US" sz="2000" b="1" dirty="0" smtClean="0">
              <a:ln>
                <a:solidFill>
                  <a:schemeClr val="tx1"/>
                </a:solidFill>
              </a:ln>
              <a:effectLst>
                <a:outerShdw blurRad="63500" sx="102000" sy="102000" algn="ctr" rotWithShape="0">
                  <a:prstClr val="black">
                    <a:alpha val="40000"/>
                  </a:prstClr>
                </a:outerShdw>
              </a:effectLst>
            </a:rPr>
            <a:t>4 Compounds</a:t>
          </a:r>
          <a:endParaRPr lang="he-IL" sz="2000" b="1" dirty="0">
            <a:ln>
              <a:solidFill>
                <a:schemeClr val="tx1"/>
              </a:solidFill>
            </a:ln>
            <a:effectLst>
              <a:outerShdw blurRad="63500" sx="102000" sy="102000" algn="ctr" rotWithShape="0">
                <a:prstClr val="black">
                  <a:alpha val="40000"/>
                </a:prstClr>
              </a:outerShdw>
            </a:effectLst>
          </a:endParaRPr>
        </a:p>
      </dgm:t>
    </dgm:pt>
    <dgm:pt modelId="{C5DDF350-4CCC-43F8-A1D0-99C81F65B1CB}" type="parTrans" cxnId="{A7B931A2-77F6-453C-AD19-D8690801F8B1}">
      <dgm:prSet/>
      <dgm:spPr/>
      <dgm:t>
        <a:bodyPr/>
        <a:lstStyle/>
        <a:p>
          <a:pPr rtl="1"/>
          <a:endParaRPr lang="he-IL"/>
        </a:p>
      </dgm:t>
    </dgm:pt>
    <dgm:pt modelId="{6137A811-F0BA-4495-A6D4-FFE131D13601}" type="sibTrans" cxnId="{A7B931A2-77F6-453C-AD19-D8690801F8B1}">
      <dgm:prSet/>
      <dgm:spPr/>
      <dgm:t>
        <a:bodyPr/>
        <a:lstStyle/>
        <a:p>
          <a:pPr rtl="1"/>
          <a:endParaRPr lang="he-IL"/>
        </a:p>
      </dgm:t>
    </dgm:pt>
    <dgm:pt modelId="{6E9AB3C8-8AD2-4B5B-89B8-DF93FB8F1998}">
      <dgm:prSet phldrT="[Text]" custT="1"/>
      <dgm:spPr/>
      <dgm:t>
        <a:bodyPr anchor="ctr"/>
        <a:lstStyle/>
        <a:p>
          <a:pPr algn="ctr" rtl="0"/>
          <a:r>
            <a:rPr lang="en-US" sz="2800" b="1" dirty="0" smtClean="0">
              <a:ln>
                <a:solidFill>
                  <a:schemeClr val="tx1"/>
                </a:solidFill>
              </a:ln>
              <a:effectLst>
                <a:outerShdw blurRad="63500" sx="102000" sy="102000" algn="ctr" rotWithShape="0">
                  <a:prstClr val="black">
                    <a:alpha val="40000"/>
                  </a:prstClr>
                </a:outerShdw>
              </a:effectLst>
            </a:rPr>
            <a:t>Lead discovery</a:t>
          </a:r>
          <a:endParaRPr lang="he-IL" sz="2800" b="1" dirty="0">
            <a:ln>
              <a:solidFill>
                <a:schemeClr val="tx1"/>
              </a:solidFill>
            </a:ln>
            <a:effectLst>
              <a:outerShdw blurRad="63500" sx="102000" sy="102000" algn="ctr" rotWithShape="0">
                <a:prstClr val="black">
                  <a:alpha val="40000"/>
                </a:prstClr>
              </a:outerShdw>
            </a:effectLst>
          </a:endParaRPr>
        </a:p>
      </dgm:t>
    </dgm:pt>
    <dgm:pt modelId="{7218EAED-9266-440C-8681-6F6662BB71CC}" type="parTrans" cxnId="{AF747244-9A23-4FD8-9F76-3BB66783B171}">
      <dgm:prSet/>
      <dgm:spPr/>
      <dgm:t>
        <a:bodyPr/>
        <a:lstStyle/>
        <a:p>
          <a:pPr rtl="1"/>
          <a:endParaRPr lang="he-IL"/>
        </a:p>
      </dgm:t>
    </dgm:pt>
    <dgm:pt modelId="{119C2540-B17A-4D4C-BF1F-28D40918B727}" type="sibTrans" cxnId="{AF747244-9A23-4FD8-9F76-3BB66783B171}">
      <dgm:prSet/>
      <dgm:spPr/>
      <dgm:t>
        <a:bodyPr/>
        <a:lstStyle/>
        <a:p>
          <a:pPr rtl="1"/>
          <a:endParaRPr lang="he-IL"/>
        </a:p>
      </dgm:t>
    </dgm:pt>
    <dgm:pt modelId="{CE33819A-FC5F-42B5-9A1F-0C47E04525C2}">
      <dgm:prSet phldrT="[Text]" custT="1"/>
      <dgm:spPr/>
      <dgm:t>
        <a:bodyPr anchor="ctr"/>
        <a:lstStyle/>
        <a:p>
          <a:pPr algn="ctr" rtl="0"/>
          <a:r>
            <a:rPr lang="en-US" sz="2800" b="1" dirty="0" smtClean="0">
              <a:ln>
                <a:solidFill>
                  <a:schemeClr val="tx1"/>
                </a:solidFill>
              </a:ln>
              <a:effectLst>
                <a:outerShdw blurRad="63500" sx="102000" sy="102000" algn="ctr" rotWithShape="0">
                  <a:prstClr val="black">
                    <a:alpha val="40000"/>
                  </a:prstClr>
                </a:outerShdw>
              </a:effectLst>
            </a:rPr>
            <a:t>Lead</a:t>
          </a:r>
          <a:r>
            <a:rPr lang="en-US" sz="2800" b="1" dirty="0" smtClean="0">
              <a:effectLst>
                <a:outerShdw blurRad="63500" sx="102000" sy="102000" algn="ctr" rotWithShape="0">
                  <a:prstClr val="black">
                    <a:alpha val="40000"/>
                  </a:prstClr>
                </a:outerShdw>
              </a:effectLst>
            </a:rPr>
            <a:t> </a:t>
          </a:r>
          <a:r>
            <a:rPr lang="en-US" sz="2800" b="1" dirty="0" smtClean="0">
              <a:ln>
                <a:solidFill>
                  <a:schemeClr val="tx1"/>
                </a:solidFill>
              </a:ln>
              <a:effectLst>
                <a:outerShdw blurRad="63500" sx="102000" sy="102000" algn="ctr" rotWithShape="0">
                  <a:prstClr val="black">
                    <a:alpha val="40000"/>
                  </a:prstClr>
                </a:outerShdw>
              </a:effectLst>
            </a:rPr>
            <a:t>Optimization</a:t>
          </a:r>
          <a:endParaRPr lang="he-IL" sz="2800" b="1" dirty="0">
            <a:ln>
              <a:solidFill>
                <a:schemeClr val="tx1"/>
              </a:solidFill>
            </a:ln>
            <a:effectLst>
              <a:outerShdw blurRad="63500" sx="102000" sy="102000" algn="ctr" rotWithShape="0">
                <a:prstClr val="black">
                  <a:alpha val="40000"/>
                </a:prstClr>
              </a:outerShdw>
            </a:effectLst>
          </a:endParaRPr>
        </a:p>
      </dgm:t>
    </dgm:pt>
    <dgm:pt modelId="{ECA983E8-08BA-4005-83D4-13E2BF8A588D}" type="parTrans" cxnId="{AE452CA3-33B6-4A46-9427-5D8DF5D944EA}">
      <dgm:prSet/>
      <dgm:spPr/>
      <dgm:t>
        <a:bodyPr/>
        <a:lstStyle/>
        <a:p>
          <a:pPr rtl="1"/>
          <a:endParaRPr lang="he-IL"/>
        </a:p>
      </dgm:t>
    </dgm:pt>
    <dgm:pt modelId="{A2E3B98F-ED9B-4A7F-BF1B-25D72C00A060}" type="sibTrans" cxnId="{AE452CA3-33B6-4A46-9427-5D8DF5D944EA}">
      <dgm:prSet/>
      <dgm:spPr/>
      <dgm:t>
        <a:bodyPr/>
        <a:lstStyle/>
        <a:p>
          <a:pPr rtl="1"/>
          <a:endParaRPr lang="he-IL"/>
        </a:p>
      </dgm:t>
    </dgm:pt>
    <dgm:pt modelId="{D43318FE-698E-46FD-9BBA-5C13C7EE86DD}">
      <dgm:prSet phldrT="[Text]"/>
      <dgm:spPr/>
      <dgm:t>
        <a:bodyPr/>
        <a:lstStyle/>
        <a:p>
          <a:pPr algn="ctr" rtl="0"/>
          <a:r>
            <a:rPr lang="en-US" b="1" dirty="0" smtClean="0">
              <a:ln>
                <a:solidFill>
                  <a:schemeClr val="tx1"/>
                </a:solidFill>
              </a:ln>
              <a:effectLst>
                <a:outerShdw blurRad="63500" sx="102000" sy="102000" algn="ctr" rotWithShape="0">
                  <a:prstClr val="black">
                    <a:alpha val="40000"/>
                  </a:prstClr>
                </a:outerShdw>
              </a:effectLst>
            </a:rPr>
            <a:t>60 Compounds</a:t>
          </a:r>
          <a:endParaRPr lang="he-IL" b="1" dirty="0">
            <a:ln>
              <a:solidFill>
                <a:schemeClr val="tx1"/>
              </a:solidFill>
            </a:ln>
            <a:effectLst>
              <a:outerShdw blurRad="63500" sx="102000" sy="102000" algn="ctr" rotWithShape="0">
                <a:prstClr val="black">
                  <a:alpha val="40000"/>
                </a:prstClr>
              </a:outerShdw>
            </a:effectLst>
          </a:endParaRPr>
        </a:p>
      </dgm:t>
    </dgm:pt>
    <dgm:pt modelId="{453481F0-B991-4B28-B6B3-66F796784B13}" type="parTrans" cxnId="{85468111-6A4A-46BE-822F-6F6B1EE4A28E}">
      <dgm:prSet/>
      <dgm:spPr/>
      <dgm:t>
        <a:bodyPr/>
        <a:lstStyle/>
        <a:p>
          <a:pPr rtl="1"/>
          <a:endParaRPr lang="he-IL"/>
        </a:p>
      </dgm:t>
    </dgm:pt>
    <dgm:pt modelId="{720BCFD4-F867-4513-9189-5B7AAFD29CD5}" type="sibTrans" cxnId="{85468111-6A4A-46BE-822F-6F6B1EE4A28E}">
      <dgm:prSet/>
      <dgm:spPr/>
      <dgm:t>
        <a:bodyPr/>
        <a:lstStyle/>
        <a:p>
          <a:pPr rtl="1"/>
          <a:endParaRPr lang="he-IL"/>
        </a:p>
      </dgm:t>
    </dgm:pt>
    <dgm:pt modelId="{0B97ECE1-EB5F-4D44-8D52-7CA5428F0E86}" type="pres">
      <dgm:prSet presAssocID="{7E0824DA-A228-4F6E-9970-13F5D9EC9374}" presName="Name0" presStyleCnt="0">
        <dgm:presLayoutVars>
          <dgm:dir/>
          <dgm:animLvl val="lvl"/>
          <dgm:resizeHandles val="exact"/>
        </dgm:presLayoutVars>
      </dgm:prSet>
      <dgm:spPr/>
      <dgm:t>
        <a:bodyPr/>
        <a:lstStyle/>
        <a:p>
          <a:pPr rtl="1"/>
          <a:endParaRPr lang="he-IL"/>
        </a:p>
      </dgm:t>
    </dgm:pt>
    <dgm:pt modelId="{DE045CE1-5945-4DA5-A79A-6817BF91FD4C}" type="pres">
      <dgm:prSet presAssocID="{23555BBF-D48C-473E-807E-235EE68ED2FE}" presName="compositeNode" presStyleCnt="0">
        <dgm:presLayoutVars>
          <dgm:bulletEnabled val="1"/>
        </dgm:presLayoutVars>
      </dgm:prSet>
      <dgm:spPr/>
      <dgm:t>
        <a:bodyPr/>
        <a:lstStyle/>
        <a:p>
          <a:pPr rtl="1"/>
          <a:endParaRPr lang="he-IL"/>
        </a:p>
      </dgm:t>
    </dgm:pt>
    <dgm:pt modelId="{13FAB5E7-5752-4B10-A797-F7B0D3BF221C}" type="pres">
      <dgm:prSet presAssocID="{23555BBF-D48C-473E-807E-235EE68ED2FE}" presName="bgRect" presStyleLbl="node1" presStyleIdx="0" presStyleCnt="4"/>
      <dgm:spPr/>
      <dgm:t>
        <a:bodyPr/>
        <a:lstStyle/>
        <a:p>
          <a:pPr rtl="1"/>
          <a:endParaRPr lang="he-IL"/>
        </a:p>
      </dgm:t>
    </dgm:pt>
    <dgm:pt modelId="{F055A1A7-0E2F-4A10-B6F0-B9D7146A960F}" type="pres">
      <dgm:prSet presAssocID="{23555BBF-D48C-473E-807E-235EE68ED2FE}" presName="parentNode" presStyleLbl="node1" presStyleIdx="0" presStyleCnt="4">
        <dgm:presLayoutVars>
          <dgm:chMax val="0"/>
          <dgm:bulletEnabled val="1"/>
        </dgm:presLayoutVars>
      </dgm:prSet>
      <dgm:spPr/>
      <dgm:t>
        <a:bodyPr/>
        <a:lstStyle/>
        <a:p>
          <a:pPr rtl="1"/>
          <a:endParaRPr lang="he-IL"/>
        </a:p>
      </dgm:t>
    </dgm:pt>
    <dgm:pt modelId="{4A1356C8-6138-43DD-A9D4-D74412C90CA3}" type="pres">
      <dgm:prSet presAssocID="{23555BBF-D48C-473E-807E-235EE68ED2FE}" presName="childNode" presStyleLbl="node1" presStyleIdx="0" presStyleCnt="4">
        <dgm:presLayoutVars>
          <dgm:bulletEnabled val="1"/>
        </dgm:presLayoutVars>
      </dgm:prSet>
      <dgm:spPr/>
      <dgm:t>
        <a:bodyPr/>
        <a:lstStyle/>
        <a:p>
          <a:pPr rtl="1"/>
          <a:endParaRPr lang="he-IL"/>
        </a:p>
      </dgm:t>
    </dgm:pt>
    <dgm:pt modelId="{AD22A557-E052-4141-B59F-EDCD4DBB2887}" type="pres">
      <dgm:prSet presAssocID="{5950DC1B-C545-4B17-8D92-817174DD639E}" presName="hSp" presStyleCnt="0"/>
      <dgm:spPr/>
      <dgm:t>
        <a:bodyPr/>
        <a:lstStyle/>
        <a:p>
          <a:pPr rtl="1"/>
          <a:endParaRPr lang="he-IL"/>
        </a:p>
      </dgm:t>
    </dgm:pt>
    <dgm:pt modelId="{2A3BBF86-7C7D-462B-9CF2-5479F65FA569}" type="pres">
      <dgm:prSet presAssocID="{5950DC1B-C545-4B17-8D92-817174DD639E}" presName="vProcSp" presStyleCnt="0"/>
      <dgm:spPr/>
      <dgm:t>
        <a:bodyPr/>
        <a:lstStyle/>
        <a:p>
          <a:pPr rtl="1"/>
          <a:endParaRPr lang="he-IL"/>
        </a:p>
      </dgm:t>
    </dgm:pt>
    <dgm:pt modelId="{364645AE-824D-41D1-8FEC-C78ABBF72DEA}" type="pres">
      <dgm:prSet presAssocID="{5950DC1B-C545-4B17-8D92-817174DD639E}" presName="vSp1" presStyleCnt="0"/>
      <dgm:spPr/>
      <dgm:t>
        <a:bodyPr/>
        <a:lstStyle/>
        <a:p>
          <a:pPr rtl="1"/>
          <a:endParaRPr lang="he-IL"/>
        </a:p>
      </dgm:t>
    </dgm:pt>
    <dgm:pt modelId="{173B5BA0-0CFC-46B1-A08E-9F9A1C497575}" type="pres">
      <dgm:prSet presAssocID="{5950DC1B-C545-4B17-8D92-817174DD639E}" presName="simulatedConn" presStyleLbl="solidFgAcc1" presStyleIdx="0" presStyleCnt="3"/>
      <dgm:spPr/>
      <dgm:t>
        <a:bodyPr/>
        <a:lstStyle/>
        <a:p>
          <a:pPr rtl="1"/>
          <a:endParaRPr lang="he-IL"/>
        </a:p>
      </dgm:t>
    </dgm:pt>
    <dgm:pt modelId="{2434801C-066C-4513-9DDF-994D34903B7A}" type="pres">
      <dgm:prSet presAssocID="{5950DC1B-C545-4B17-8D92-817174DD639E}" presName="vSp2" presStyleCnt="0"/>
      <dgm:spPr/>
      <dgm:t>
        <a:bodyPr/>
        <a:lstStyle/>
        <a:p>
          <a:pPr rtl="1"/>
          <a:endParaRPr lang="he-IL"/>
        </a:p>
      </dgm:t>
    </dgm:pt>
    <dgm:pt modelId="{7868CE72-1805-4108-9EC3-B5ED14EA4DA3}" type="pres">
      <dgm:prSet presAssocID="{5950DC1B-C545-4B17-8D92-817174DD639E}" presName="sibTrans" presStyleCnt="0"/>
      <dgm:spPr/>
      <dgm:t>
        <a:bodyPr/>
        <a:lstStyle/>
        <a:p>
          <a:pPr rtl="1"/>
          <a:endParaRPr lang="he-IL"/>
        </a:p>
      </dgm:t>
    </dgm:pt>
    <dgm:pt modelId="{EBD4B625-F0A6-4AB0-A251-BAD3D2585BF5}" type="pres">
      <dgm:prSet presAssocID="{2EAC0297-6E9E-4D99-B8AA-DB96287F3815}" presName="compositeNode" presStyleCnt="0">
        <dgm:presLayoutVars>
          <dgm:bulletEnabled val="1"/>
        </dgm:presLayoutVars>
      </dgm:prSet>
      <dgm:spPr/>
      <dgm:t>
        <a:bodyPr/>
        <a:lstStyle/>
        <a:p>
          <a:pPr rtl="1"/>
          <a:endParaRPr lang="he-IL"/>
        </a:p>
      </dgm:t>
    </dgm:pt>
    <dgm:pt modelId="{27A077AB-5740-4A77-913A-E8134FD02999}" type="pres">
      <dgm:prSet presAssocID="{2EAC0297-6E9E-4D99-B8AA-DB96287F3815}" presName="bgRect" presStyleLbl="node1" presStyleIdx="1" presStyleCnt="4"/>
      <dgm:spPr/>
      <dgm:t>
        <a:bodyPr/>
        <a:lstStyle/>
        <a:p>
          <a:pPr rtl="1"/>
          <a:endParaRPr lang="he-IL"/>
        </a:p>
      </dgm:t>
    </dgm:pt>
    <dgm:pt modelId="{A811681B-0627-4840-8A21-48676D4CDF05}" type="pres">
      <dgm:prSet presAssocID="{2EAC0297-6E9E-4D99-B8AA-DB96287F3815}" presName="parentNode" presStyleLbl="node1" presStyleIdx="1" presStyleCnt="4">
        <dgm:presLayoutVars>
          <dgm:chMax val="0"/>
          <dgm:bulletEnabled val="1"/>
        </dgm:presLayoutVars>
      </dgm:prSet>
      <dgm:spPr/>
      <dgm:t>
        <a:bodyPr/>
        <a:lstStyle/>
        <a:p>
          <a:pPr rtl="1"/>
          <a:endParaRPr lang="he-IL"/>
        </a:p>
      </dgm:t>
    </dgm:pt>
    <dgm:pt modelId="{A54213E6-84FE-4FA6-8DD0-59F4B32427EA}" type="pres">
      <dgm:prSet presAssocID="{2EAC0297-6E9E-4D99-B8AA-DB96287F3815}" presName="childNode" presStyleLbl="node1" presStyleIdx="1" presStyleCnt="4">
        <dgm:presLayoutVars>
          <dgm:bulletEnabled val="1"/>
        </dgm:presLayoutVars>
      </dgm:prSet>
      <dgm:spPr/>
      <dgm:t>
        <a:bodyPr/>
        <a:lstStyle/>
        <a:p>
          <a:pPr rtl="1"/>
          <a:endParaRPr lang="he-IL"/>
        </a:p>
      </dgm:t>
    </dgm:pt>
    <dgm:pt modelId="{E262222B-34D2-4BE2-8CCE-C09A1B079BD5}" type="pres">
      <dgm:prSet presAssocID="{9DA42F82-2A3D-4D2B-A82F-CD449BD33F52}" presName="hSp" presStyleCnt="0"/>
      <dgm:spPr/>
      <dgm:t>
        <a:bodyPr/>
        <a:lstStyle/>
        <a:p>
          <a:pPr rtl="1"/>
          <a:endParaRPr lang="he-IL"/>
        </a:p>
      </dgm:t>
    </dgm:pt>
    <dgm:pt modelId="{E48F8BB9-00F8-42F2-A25C-D30F7A6F2EE4}" type="pres">
      <dgm:prSet presAssocID="{9DA42F82-2A3D-4D2B-A82F-CD449BD33F52}" presName="vProcSp" presStyleCnt="0"/>
      <dgm:spPr/>
      <dgm:t>
        <a:bodyPr/>
        <a:lstStyle/>
        <a:p>
          <a:pPr rtl="1"/>
          <a:endParaRPr lang="he-IL"/>
        </a:p>
      </dgm:t>
    </dgm:pt>
    <dgm:pt modelId="{A31DCBDD-A31C-4E3C-9167-D487A664EBDD}" type="pres">
      <dgm:prSet presAssocID="{9DA42F82-2A3D-4D2B-A82F-CD449BD33F52}" presName="vSp1" presStyleCnt="0"/>
      <dgm:spPr/>
      <dgm:t>
        <a:bodyPr/>
        <a:lstStyle/>
        <a:p>
          <a:pPr rtl="1"/>
          <a:endParaRPr lang="he-IL"/>
        </a:p>
      </dgm:t>
    </dgm:pt>
    <dgm:pt modelId="{6A0B3965-BB3C-4D55-91DF-FB319A7EAE22}" type="pres">
      <dgm:prSet presAssocID="{9DA42F82-2A3D-4D2B-A82F-CD449BD33F52}" presName="simulatedConn" presStyleLbl="solidFgAcc1" presStyleIdx="1" presStyleCnt="3"/>
      <dgm:spPr/>
      <dgm:t>
        <a:bodyPr/>
        <a:lstStyle/>
        <a:p>
          <a:pPr rtl="1"/>
          <a:endParaRPr lang="he-IL"/>
        </a:p>
      </dgm:t>
    </dgm:pt>
    <dgm:pt modelId="{D21E1420-DC2C-4ED4-B7B6-F0D462A810DC}" type="pres">
      <dgm:prSet presAssocID="{9DA42F82-2A3D-4D2B-A82F-CD449BD33F52}" presName="vSp2" presStyleCnt="0"/>
      <dgm:spPr/>
      <dgm:t>
        <a:bodyPr/>
        <a:lstStyle/>
        <a:p>
          <a:pPr rtl="1"/>
          <a:endParaRPr lang="he-IL"/>
        </a:p>
      </dgm:t>
    </dgm:pt>
    <dgm:pt modelId="{BE9CBF21-2F34-403F-8E65-D9F29764F6C8}" type="pres">
      <dgm:prSet presAssocID="{9DA42F82-2A3D-4D2B-A82F-CD449BD33F52}" presName="sibTrans" presStyleCnt="0"/>
      <dgm:spPr/>
      <dgm:t>
        <a:bodyPr/>
        <a:lstStyle/>
        <a:p>
          <a:pPr rtl="1"/>
          <a:endParaRPr lang="he-IL"/>
        </a:p>
      </dgm:t>
    </dgm:pt>
    <dgm:pt modelId="{96E96A48-96F7-401C-9436-30B4122BEADB}" type="pres">
      <dgm:prSet presAssocID="{8274155A-2BF4-4FC1-ACB0-C48331C14519}" presName="compositeNode" presStyleCnt="0">
        <dgm:presLayoutVars>
          <dgm:bulletEnabled val="1"/>
        </dgm:presLayoutVars>
      </dgm:prSet>
      <dgm:spPr/>
      <dgm:t>
        <a:bodyPr/>
        <a:lstStyle/>
        <a:p>
          <a:pPr rtl="1"/>
          <a:endParaRPr lang="he-IL"/>
        </a:p>
      </dgm:t>
    </dgm:pt>
    <dgm:pt modelId="{380EFC99-7F7B-4F40-AF9A-6683CEC3CC92}" type="pres">
      <dgm:prSet presAssocID="{8274155A-2BF4-4FC1-ACB0-C48331C14519}" presName="bgRect" presStyleLbl="node1" presStyleIdx="2" presStyleCnt="4"/>
      <dgm:spPr/>
      <dgm:t>
        <a:bodyPr/>
        <a:lstStyle/>
        <a:p>
          <a:pPr rtl="1"/>
          <a:endParaRPr lang="he-IL"/>
        </a:p>
      </dgm:t>
    </dgm:pt>
    <dgm:pt modelId="{7338DDC6-406C-4745-8D21-4A48A696B4BE}" type="pres">
      <dgm:prSet presAssocID="{8274155A-2BF4-4FC1-ACB0-C48331C14519}" presName="parentNode" presStyleLbl="node1" presStyleIdx="2" presStyleCnt="4">
        <dgm:presLayoutVars>
          <dgm:chMax val="0"/>
          <dgm:bulletEnabled val="1"/>
        </dgm:presLayoutVars>
      </dgm:prSet>
      <dgm:spPr/>
      <dgm:t>
        <a:bodyPr/>
        <a:lstStyle/>
        <a:p>
          <a:pPr rtl="1"/>
          <a:endParaRPr lang="he-IL"/>
        </a:p>
      </dgm:t>
    </dgm:pt>
    <dgm:pt modelId="{F93E67CB-9AC6-4E37-BB12-913F676E45FB}" type="pres">
      <dgm:prSet presAssocID="{8274155A-2BF4-4FC1-ACB0-C48331C14519}" presName="childNode" presStyleLbl="node1" presStyleIdx="2" presStyleCnt="4">
        <dgm:presLayoutVars>
          <dgm:bulletEnabled val="1"/>
        </dgm:presLayoutVars>
      </dgm:prSet>
      <dgm:spPr/>
      <dgm:t>
        <a:bodyPr/>
        <a:lstStyle/>
        <a:p>
          <a:pPr rtl="1"/>
          <a:endParaRPr lang="he-IL"/>
        </a:p>
      </dgm:t>
    </dgm:pt>
    <dgm:pt modelId="{9737B62A-71FD-414A-AB83-D1066739DD6B}" type="pres">
      <dgm:prSet presAssocID="{6137A811-F0BA-4495-A6D4-FFE131D13601}" presName="hSp" presStyleCnt="0"/>
      <dgm:spPr/>
      <dgm:t>
        <a:bodyPr/>
        <a:lstStyle/>
        <a:p>
          <a:pPr rtl="1"/>
          <a:endParaRPr lang="he-IL"/>
        </a:p>
      </dgm:t>
    </dgm:pt>
    <dgm:pt modelId="{597AAAE9-0B11-42E2-8EE7-8835EF78A090}" type="pres">
      <dgm:prSet presAssocID="{6137A811-F0BA-4495-A6D4-FFE131D13601}" presName="vProcSp" presStyleCnt="0"/>
      <dgm:spPr/>
      <dgm:t>
        <a:bodyPr/>
        <a:lstStyle/>
        <a:p>
          <a:pPr rtl="1"/>
          <a:endParaRPr lang="he-IL"/>
        </a:p>
      </dgm:t>
    </dgm:pt>
    <dgm:pt modelId="{D6E651D5-BD7D-48DA-ACA7-9E0C43821842}" type="pres">
      <dgm:prSet presAssocID="{6137A811-F0BA-4495-A6D4-FFE131D13601}" presName="vSp1" presStyleCnt="0"/>
      <dgm:spPr/>
      <dgm:t>
        <a:bodyPr/>
        <a:lstStyle/>
        <a:p>
          <a:pPr rtl="1"/>
          <a:endParaRPr lang="he-IL"/>
        </a:p>
      </dgm:t>
    </dgm:pt>
    <dgm:pt modelId="{31CF953F-8E7C-4213-A52F-469EDB18CE03}" type="pres">
      <dgm:prSet presAssocID="{6137A811-F0BA-4495-A6D4-FFE131D13601}" presName="simulatedConn" presStyleLbl="solidFgAcc1" presStyleIdx="2" presStyleCnt="3"/>
      <dgm:spPr/>
      <dgm:t>
        <a:bodyPr/>
        <a:lstStyle/>
        <a:p>
          <a:pPr rtl="1"/>
          <a:endParaRPr lang="he-IL"/>
        </a:p>
      </dgm:t>
    </dgm:pt>
    <dgm:pt modelId="{413527EE-D153-4214-88EB-111755D9717A}" type="pres">
      <dgm:prSet presAssocID="{6137A811-F0BA-4495-A6D4-FFE131D13601}" presName="vSp2" presStyleCnt="0"/>
      <dgm:spPr/>
      <dgm:t>
        <a:bodyPr/>
        <a:lstStyle/>
        <a:p>
          <a:pPr rtl="1"/>
          <a:endParaRPr lang="he-IL"/>
        </a:p>
      </dgm:t>
    </dgm:pt>
    <dgm:pt modelId="{A72C7ADB-1394-4EED-95E7-C01027A657AB}" type="pres">
      <dgm:prSet presAssocID="{6137A811-F0BA-4495-A6D4-FFE131D13601}" presName="sibTrans" presStyleCnt="0"/>
      <dgm:spPr/>
      <dgm:t>
        <a:bodyPr/>
        <a:lstStyle/>
        <a:p>
          <a:pPr rtl="1"/>
          <a:endParaRPr lang="he-IL"/>
        </a:p>
      </dgm:t>
    </dgm:pt>
    <dgm:pt modelId="{8A8C6854-80F9-4B26-AB88-48FB4AD85A9C}" type="pres">
      <dgm:prSet presAssocID="{D43318FE-698E-46FD-9BBA-5C13C7EE86DD}" presName="compositeNode" presStyleCnt="0">
        <dgm:presLayoutVars>
          <dgm:bulletEnabled val="1"/>
        </dgm:presLayoutVars>
      </dgm:prSet>
      <dgm:spPr/>
      <dgm:t>
        <a:bodyPr/>
        <a:lstStyle/>
        <a:p>
          <a:pPr rtl="1"/>
          <a:endParaRPr lang="he-IL"/>
        </a:p>
      </dgm:t>
    </dgm:pt>
    <dgm:pt modelId="{9E5576FA-2A9B-4322-B028-4DD96E525307}" type="pres">
      <dgm:prSet presAssocID="{D43318FE-698E-46FD-9BBA-5C13C7EE86DD}" presName="bgRect" presStyleLbl="node1" presStyleIdx="3" presStyleCnt="4"/>
      <dgm:spPr/>
      <dgm:t>
        <a:bodyPr/>
        <a:lstStyle/>
        <a:p>
          <a:pPr rtl="1"/>
          <a:endParaRPr lang="he-IL"/>
        </a:p>
      </dgm:t>
    </dgm:pt>
    <dgm:pt modelId="{3B248531-2FE2-44AA-944C-0D8A1451D59C}" type="pres">
      <dgm:prSet presAssocID="{D43318FE-698E-46FD-9BBA-5C13C7EE86DD}" presName="parentNode" presStyleLbl="node1" presStyleIdx="3" presStyleCnt="4">
        <dgm:presLayoutVars>
          <dgm:chMax val="0"/>
          <dgm:bulletEnabled val="1"/>
        </dgm:presLayoutVars>
      </dgm:prSet>
      <dgm:spPr/>
      <dgm:t>
        <a:bodyPr/>
        <a:lstStyle/>
        <a:p>
          <a:pPr rtl="1"/>
          <a:endParaRPr lang="he-IL"/>
        </a:p>
      </dgm:t>
    </dgm:pt>
    <dgm:pt modelId="{AED2A9E6-2257-465D-B843-DD1D7AF8AF12}" type="pres">
      <dgm:prSet presAssocID="{D43318FE-698E-46FD-9BBA-5C13C7EE86DD}" presName="childNode" presStyleLbl="node1" presStyleIdx="3" presStyleCnt="4">
        <dgm:presLayoutVars>
          <dgm:bulletEnabled val="1"/>
        </dgm:presLayoutVars>
      </dgm:prSet>
      <dgm:spPr/>
      <dgm:t>
        <a:bodyPr/>
        <a:lstStyle/>
        <a:p>
          <a:pPr rtl="1"/>
          <a:endParaRPr lang="he-IL"/>
        </a:p>
      </dgm:t>
    </dgm:pt>
  </dgm:ptLst>
  <dgm:cxnLst>
    <dgm:cxn modelId="{AE452CA3-33B6-4A46-9427-5D8DF5D944EA}" srcId="{D43318FE-698E-46FD-9BBA-5C13C7EE86DD}" destId="{CE33819A-FC5F-42B5-9A1F-0C47E04525C2}" srcOrd="0" destOrd="0" parTransId="{ECA983E8-08BA-4005-83D4-13E2BF8A588D}" sibTransId="{A2E3B98F-ED9B-4A7F-BF1B-25D72C00A060}"/>
    <dgm:cxn modelId="{8FCA7F39-9C2D-4A12-97A0-ACF4BE0EA3F2}" type="presOf" srcId="{5A21068F-E74C-41AF-8839-46178A911A4D}" destId="{A54213E6-84FE-4FA6-8DD0-59F4B32427EA}" srcOrd="0" destOrd="0" presId="urn:microsoft.com/office/officeart/2005/8/layout/hProcess7"/>
    <dgm:cxn modelId="{51192491-F6F7-4700-B6C4-DCA3F26B3869}" type="presOf" srcId="{A07C9625-0EE9-4C3E-86B5-703E97133DF0}" destId="{4A1356C8-6138-43DD-A9D4-D74412C90CA3}" srcOrd="0" destOrd="0" presId="urn:microsoft.com/office/officeart/2005/8/layout/hProcess7"/>
    <dgm:cxn modelId="{4287C97E-4BB0-4F9C-AC78-5E8AC70ADEB4}" type="presOf" srcId="{D43318FE-698E-46FD-9BBA-5C13C7EE86DD}" destId="{9E5576FA-2A9B-4322-B028-4DD96E525307}" srcOrd="0" destOrd="0" presId="urn:microsoft.com/office/officeart/2005/8/layout/hProcess7"/>
    <dgm:cxn modelId="{94DABC9B-4F52-48E8-BB31-FB49E4D747A5}" srcId="{7E0824DA-A228-4F6E-9970-13F5D9EC9374}" destId="{2EAC0297-6E9E-4D99-B8AA-DB96287F3815}" srcOrd="1" destOrd="0" parTransId="{7B5CE5E5-E6C7-4EF9-B60D-14BAF7A05E1B}" sibTransId="{9DA42F82-2A3D-4D2B-A82F-CD449BD33F52}"/>
    <dgm:cxn modelId="{E54617E4-0D96-44B2-854A-632669FFEBB3}" type="presOf" srcId="{23555BBF-D48C-473E-807E-235EE68ED2FE}" destId="{13FAB5E7-5752-4B10-A797-F7B0D3BF221C}" srcOrd="0" destOrd="0" presId="urn:microsoft.com/office/officeart/2005/8/layout/hProcess7"/>
    <dgm:cxn modelId="{A7B931A2-77F6-453C-AD19-D8690801F8B1}" srcId="{7E0824DA-A228-4F6E-9970-13F5D9EC9374}" destId="{8274155A-2BF4-4FC1-ACB0-C48331C14519}" srcOrd="2" destOrd="0" parTransId="{C5DDF350-4CCC-43F8-A1D0-99C81F65B1CB}" sibTransId="{6137A811-F0BA-4495-A6D4-FFE131D13601}"/>
    <dgm:cxn modelId="{95936F06-75C7-4FD2-BA72-C4673014A21D}" type="presOf" srcId="{8274155A-2BF4-4FC1-ACB0-C48331C14519}" destId="{380EFC99-7F7B-4F40-AF9A-6683CEC3CC92}" srcOrd="0" destOrd="0" presId="urn:microsoft.com/office/officeart/2005/8/layout/hProcess7"/>
    <dgm:cxn modelId="{573DDE9F-32A5-4BC1-BDB2-685169BD57CE}" type="presOf" srcId="{2EAC0297-6E9E-4D99-B8AA-DB96287F3815}" destId="{27A077AB-5740-4A77-913A-E8134FD02999}" srcOrd="0" destOrd="0" presId="urn:microsoft.com/office/officeart/2005/8/layout/hProcess7"/>
    <dgm:cxn modelId="{0D78683C-2D26-4230-9EB7-3E6BF7ADA576}" type="presOf" srcId="{23555BBF-D48C-473E-807E-235EE68ED2FE}" destId="{F055A1A7-0E2F-4A10-B6F0-B9D7146A960F}" srcOrd="1" destOrd="0" presId="urn:microsoft.com/office/officeart/2005/8/layout/hProcess7"/>
    <dgm:cxn modelId="{94AF02D7-E998-425A-8213-5179B5795DBA}" type="presOf" srcId="{D43318FE-698E-46FD-9BBA-5C13C7EE86DD}" destId="{3B248531-2FE2-44AA-944C-0D8A1451D59C}" srcOrd="1" destOrd="0" presId="urn:microsoft.com/office/officeart/2005/8/layout/hProcess7"/>
    <dgm:cxn modelId="{5D1CC287-A526-4C06-8B9A-AA6753085ADA}" type="presOf" srcId="{6E9AB3C8-8AD2-4B5B-89B8-DF93FB8F1998}" destId="{F93E67CB-9AC6-4E37-BB12-913F676E45FB}" srcOrd="0" destOrd="0" presId="urn:microsoft.com/office/officeart/2005/8/layout/hProcess7"/>
    <dgm:cxn modelId="{1D4CA38F-C740-4BD4-B7DB-B7D9C898F39F}" type="presOf" srcId="{8274155A-2BF4-4FC1-ACB0-C48331C14519}" destId="{7338DDC6-406C-4745-8D21-4A48A696B4BE}" srcOrd="1" destOrd="0" presId="urn:microsoft.com/office/officeart/2005/8/layout/hProcess7"/>
    <dgm:cxn modelId="{097D615A-CC07-49BC-A5E4-5D93A9BEB558}" type="presOf" srcId="{7E0824DA-A228-4F6E-9970-13F5D9EC9374}" destId="{0B97ECE1-EB5F-4D44-8D52-7CA5428F0E86}" srcOrd="0" destOrd="0" presId="urn:microsoft.com/office/officeart/2005/8/layout/hProcess7"/>
    <dgm:cxn modelId="{EE76A712-2DDA-4E06-8920-45E9483F99AE}" srcId="{7E0824DA-A228-4F6E-9970-13F5D9EC9374}" destId="{23555BBF-D48C-473E-807E-235EE68ED2FE}" srcOrd="0" destOrd="0" parTransId="{04410CBF-6D34-4929-A0A1-DBEBF2CF9BAD}" sibTransId="{5950DC1B-C545-4B17-8D92-817174DD639E}"/>
    <dgm:cxn modelId="{CA956CDF-599A-4F75-A186-3DEED4DD3A1E}" type="presOf" srcId="{CE33819A-FC5F-42B5-9A1F-0C47E04525C2}" destId="{AED2A9E6-2257-465D-B843-DD1D7AF8AF12}" srcOrd="0" destOrd="0" presId="urn:microsoft.com/office/officeart/2005/8/layout/hProcess7"/>
    <dgm:cxn modelId="{AF747244-9A23-4FD8-9F76-3BB66783B171}" srcId="{8274155A-2BF4-4FC1-ACB0-C48331C14519}" destId="{6E9AB3C8-8AD2-4B5B-89B8-DF93FB8F1998}" srcOrd="0" destOrd="0" parTransId="{7218EAED-9266-440C-8681-6F6662BB71CC}" sibTransId="{119C2540-B17A-4D4C-BF1F-28D40918B727}"/>
    <dgm:cxn modelId="{4958DB86-1F32-40BB-A337-5554E88E9612}" srcId="{23555BBF-D48C-473E-807E-235EE68ED2FE}" destId="{A07C9625-0EE9-4C3E-86B5-703E97133DF0}" srcOrd="0" destOrd="0" parTransId="{707984B6-72AB-4EB8-8900-A85368ACC049}" sibTransId="{EAF0AD9F-B732-4357-9976-E4FD7C458B3A}"/>
    <dgm:cxn modelId="{08A6F8DE-1312-4A7E-8109-5815CC6C9FAC}" srcId="{2EAC0297-6E9E-4D99-B8AA-DB96287F3815}" destId="{5A21068F-E74C-41AF-8839-46178A911A4D}" srcOrd="0" destOrd="0" parTransId="{3FEFA2BD-C3CF-4311-A63C-A4CDA632451F}" sibTransId="{3264F8AE-D485-43C9-B0BC-9AD86355C19F}"/>
    <dgm:cxn modelId="{1CCF2776-4698-45B4-A465-C1960622923E}" type="presOf" srcId="{2EAC0297-6E9E-4D99-B8AA-DB96287F3815}" destId="{A811681B-0627-4840-8A21-48676D4CDF05}" srcOrd="1" destOrd="0" presId="urn:microsoft.com/office/officeart/2005/8/layout/hProcess7"/>
    <dgm:cxn modelId="{85468111-6A4A-46BE-822F-6F6B1EE4A28E}" srcId="{7E0824DA-A228-4F6E-9970-13F5D9EC9374}" destId="{D43318FE-698E-46FD-9BBA-5C13C7EE86DD}" srcOrd="3" destOrd="0" parTransId="{453481F0-B991-4B28-B6B3-66F796784B13}" sibTransId="{720BCFD4-F867-4513-9189-5B7AAFD29CD5}"/>
    <dgm:cxn modelId="{8D5573B8-3998-4809-827C-628B1B301871}" type="presParOf" srcId="{0B97ECE1-EB5F-4D44-8D52-7CA5428F0E86}" destId="{DE045CE1-5945-4DA5-A79A-6817BF91FD4C}" srcOrd="0" destOrd="0" presId="urn:microsoft.com/office/officeart/2005/8/layout/hProcess7"/>
    <dgm:cxn modelId="{DD704421-A8C9-4898-85D6-CAECB723859C}" type="presParOf" srcId="{DE045CE1-5945-4DA5-A79A-6817BF91FD4C}" destId="{13FAB5E7-5752-4B10-A797-F7B0D3BF221C}" srcOrd="0" destOrd="0" presId="urn:microsoft.com/office/officeart/2005/8/layout/hProcess7"/>
    <dgm:cxn modelId="{B1854623-49BF-40CB-BC65-AA40755B74F7}" type="presParOf" srcId="{DE045CE1-5945-4DA5-A79A-6817BF91FD4C}" destId="{F055A1A7-0E2F-4A10-B6F0-B9D7146A960F}" srcOrd="1" destOrd="0" presId="urn:microsoft.com/office/officeart/2005/8/layout/hProcess7"/>
    <dgm:cxn modelId="{BB3F5C00-6321-43F3-AE40-D13933E948D6}" type="presParOf" srcId="{DE045CE1-5945-4DA5-A79A-6817BF91FD4C}" destId="{4A1356C8-6138-43DD-A9D4-D74412C90CA3}" srcOrd="2" destOrd="0" presId="urn:microsoft.com/office/officeart/2005/8/layout/hProcess7"/>
    <dgm:cxn modelId="{00BAC868-DAAE-4500-9920-95A8EFF14F34}" type="presParOf" srcId="{0B97ECE1-EB5F-4D44-8D52-7CA5428F0E86}" destId="{AD22A557-E052-4141-B59F-EDCD4DBB2887}" srcOrd="1" destOrd="0" presId="urn:microsoft.com/office/officeart/2005/8/layout/hProcess7"/>
    <dgm:cxn modelId="{284FA698-BA0A-48CD-9756-6552D1C01F70}" type="presParOf" srcId="{0B97ECE1-EB5F-4D44-8D52-7CA5428F0E86}" destId="{2A3BBF86-7C7D-462B-9CF2-5479F65FA569}" srcOrd="2" destOrd="0" presId="urn:microsoft.com/office/officeart/2005/8/layout/hProcess7"/>
    <dgm:cxn modelId="{BC992A4A-689D-4BF1-A606-E92D19A392F2}" type="presParOf" srcId="{2A3BBF86-7C7D-462B-9CF2-5479F65FA569}" destId="{364645AE-824D-41D1-8FEC-C78ABBF72DEA}" srcOrd="0" destOrd="0" presId="urn:microsoft.com/office/officeart/2005/8/layout/hProcess7"/>
    <dgm:cxn modelId="{D4DC0DA5-D4E8-46D9-A510-6D906CB6AB26}" type="presParOf" srcId="{2A3BBF86-7C7D-462B-9CF2-5479F65FA569}" destId="{173B5BA0-0CFC-46B1-A08E-9F9A1C497575}" srcOrd="1" destOrd="0" presId="urn:microsoft.com/office/officeart/2005/8/layout/hProcess7"/>
    <dgm:cxn modelId="{61BD0984-AC52-4B5D-B499-FA22F0C485E5}" type="presParOf" srcId="{2A3BBF86-7C7D-462B-9CF2-5479F65FA569}" destId="{2434801C-066C-4513-9DDF-994D34903B7A}" srcOrd="2" destOrd="0" presId="urn:microsoft.com/office/officeart/2005/8/layout/hProcess7"/>
    <dgm:cxn modelId="{068EFE52-34D4-43B6-B236-14559709E0A1}" type="presParOf" srcId="{0B97ECE1-EB5F-4D44-8D52-7CA5428F0E86}" destId="{7868CE72-1805-4108-9EC3-B5ED14EA4DA3}" srcOrd="3" destOrd="0" presId="urn:microsoft.com/office/officeart/2005/8/layout/hProcess7"/>
    <dgm:cxn modelId="{502A688D-7BEB-4BC8-B5EC-CB11E0A28A0F}" type="presParOf" srcId="{0B97ECE1-EB5F-4D44-8D52-7CA5428F0E86}" destId="{EBD4B625-F0A6-4AB0-A251-BAD3D2585BF5}" srcOrd="4" destOrd="0" presId="urn:microsoft.com/office/officeart/2005/8/layout/hProcess7"/>
    <dgm:cxn modelId="{3F6E2956-FB75-4C2F-9532-EDF3CC8CA173}" type="presParOf" srcId="{EBD4B625-F0A6-4AB0-A251-BAD3D2585BF5}" destId="{27A077AB-5740-4A77-913A-E8134FD02999}" srcOrd="0" destOrd="0" presId="urn:microsoft.com/office/officeart/2005/8/layout/hProcess7"/>
    <dgm:cxn modelId="{67CC6F47-10A9-4225-9CE6-0D7C6B4D9DCE}" type="presParOf" srcId="{EBD4B625-F0A6-4AB0-A251-BAD3D2585BF5}" destId="{A811681B-0627-4840-8A21-48676D4CDF05}" srcOrd="1" destOrd="0" presId="urn:microsoft.com/office/officeart/2005/8/layout/hProcess7"/>
    <dgm:cxn modelId="{1E342440-9DB5-430F-9A96-AC42515ECF5B}" type="presParOf" srcId="{EBD4B625-F0A6-4AB0-A251-BAD3D2585BF5}" destId="{A54213E6-84FE-4FA6-8DD0-59F4B32427EA}" srcOrd="2" destOrd="0" presId="urn:microsoft.com/office/officeart/2005/8/layout/hProcess7"/>
    <dgm:cxn modelId="{7F8961FC-AB27-463D-B5A0-EFE7664C906E}" type="presParOf" srcId="{0B97ECE1-EB5F-4D44-8D52-7CA5428F0E86}" destId="{E262222B-34D2-4BE2-8CCE-C09A1B079BD5}" srcOrd="5" destOrd="0" presId="urn:microsoft.com/office/officeart/2005/8/layout/hProcess7"/>
    <dgm:cxn modelId="{85C84E73-66B0-41D8-A122-8A18FCE24FDE}" type="presParOf" srcId="{0B97ECE1-EB5F-4D44-8D52-7CA5428F0E86}" destId="{E48F8BB9-00F8-42F2-A25C-D30F7A6F2EE4}" srcOrd="6" destOrd="0" presId="urn:microsoft.com/office/officeart/2005/8/layout/hProcess7"/>
    <dgm:cxn modelId="{E3D2F566-1628-417D-A9F7-E77FC222C16A}" type="presParOf" srcId="{E48F8BB9-00F8-42F2-A25C-D30F7A6F2EE4}" destId="{A31DCBDD-A31C-4E3C-9167-D487A664EBDD}" srcOrd="0" destOrd="0" presId="urn:microsoft.com/office/officeart/2005/8/layout/hProcess7"/>
    <dgm:cxn modelId="{C75675BF-2861-4DEE-8AC0-C69D9ABA458D}" type="presParOf" srcId="{E48F8BB9-00F8-42F2-A25C-D30F7A6F2EE4}" destId="{6A0B3965-BB3C-4D55-91DF-FB319A7EAE22}" srcOrd="1" destOrd="0" presId="urn:microsoft.com/office/officeart/2005/8/layout/hProcess7"/>
    <dgm:cxn modelId="{5F59663A-1ECD-4F7D-88CB-E4430AE2FB0C}" type="presParOf" srcId="{E48F8BB9-00F8-42F2-A25C-D30F7A6F2EE4}" destId="{D21E1420-DC2C-4ED4-B7B6-F0D462A810DC}" srcOrd="2" destOrd="0" presId="urn:microsoft.com/office/officeart/2005/8/layout/hProcess7"/>
    <dgm:cxn modelId="{BB318A63-2AF0-4C7E-9A0A-7DB7F00AE130}" type="presParOf" srcId="{0B97ECE1-EB5F-4D44-8D52-7CA5428F0E86}" destId="{BE9CBF21-2F34-403F-8E65-D9F29764F6C8}" srcOrd="7" destOrd="0" presId="urn:microsoft.com/office/officeart/2005/8/layout/hProcess7"/>
    <dgm:cxn modelId="{C45F7AF4-3697-49F2-93F8-70E1A6DA367F}" type="presParOf" srcId="{0B97ECE1-EB5F-4D44-8D52-7CA5428F0E86}" destId="{96E96A48-96F7-401C-9436-30B4122BEADB}" srcOrd="8" destOrd="0" presId="urn:microsoft.com/office/officeart/2005/8/layout/hProcess7"/>
    <dgm:cxn modelId="{7E4831EE-06BA-4F43-A0D4-E51DC234ED30}" type="presParOf" srcId="{96E96A48-96F7-401C-9436-30B4122BEADB}" destId="{380EFC99-7F7B-4F40-AF9A-6683CEC3CC92}" srcOrd="0" destOrd="0" presId="urn:microsoft.com/office/officeart/2005/8/layout/hProcess7"/>
    <dgm:cxn modelId="{7CC80F61-847F-470C-98CD-B2BAEF949E0A}" type="presParOf" srcId="{96E96A48-96F7-401C-9436-30B4122BEADB}" destId="{7338DDC6-406C-4745-8D21-4A48A696B4BE}" srcOrd="1" destOrd="0" presId="urn:microsoft.com/office/officeart/2005/8/layout/hProcess7"/>
    <dgm:cxn modelId="{C0DFB57B-298E-42D8-85B8-7730862E4EEB}" type="presParOf" srcId="{96E96A48-96F7-401C-9436-30B4122BEADB}" destId="{F93E67CB-9AC6-4E37-BB12-913F676E45FB}" srcOrd="2" destOrd="0" presId="urn:microsoft.com/office/officeart/2005/8/layout/hProcess7"/>
    <dgm:cxn modelId="{86CE5A77-7A72-4218-BA59-ECBC86566BA2}" type="presParOf" srcId="{0B97ECE1-EB5F-4D44-8D52-7CA5428F0E86}" destId="{9737B62A-71FD-414A-AB83-D1066739DD6B}" srcOrd="9" destOrd="0" presId="urn:microsoft.com/office/officeart/2005/8/layout/hProcess7"/>
    <dgm:cxn modelId="{12300CF5-B23C-4305-A085-1D479FE627E9}" type="presParOf" srcId="{0B97ECE1-EB5F-4D44-8D52-7CA5428F0E86}" destId="{597AAAE9-0B11-42E2-8EE7-8835EF78A090}" srcOrd="10" destOrd="0" presId="urn:microsoft.com/office/officeart/2005/8/layout/hProcess7"/>
    <dgm:cxn modelId="{FF9930B3-3EEC-4491-9A51-CCDAC488289E}" type="presParOf" srcId="{597AAAE9-0B11-42E2-8EE7-8835EF78A090}" destId="{D6E651D5-BD7D-48DA-ACA7-9E0C43821842}" srcOrd="0" destOrd="0" presId="urn:microsoft.com/office/officeart/2005/8/layout/hProcess7"/>
    <dgm:cxn modelId="{D2805EF5-C192-48C6-9A03-F4253C070B70}" type="presParOf" srcId="{597AAAE9-0B11-42E2-8EE7-8835EF78A090}" destId="{31CF953F-8E7C-4213-A52F-469EDB18CE03}" srcOrd="1" destOrd="0" presId="urn:microsoft.com/office/officeart/2005/8/layout/hProcess7"/>
    <dgm:cxn modelId="{7636E952-A530-4B7B-ADAD-E5F5A62D8825}" type="presParOf" srcId="{597AAAE9-0B11-42E2-8EE7-8835EF78A090}" destId="{413527EE-D153-4214-88EB-111755D9717A}" srcOrd="2" destOrd="0" presId="urn:microsoft.com/office/officeart/2005/8/layout/hProcess7"/>
    <dgm:cxn modelId="{9A235E6C-EF6C-4A12-8EE8-2530C7FD35A4}" type="presParOf" srcId="{0B97ECE1-EB5F-4D44-8D52-7CA5428F0E86}" destId="{A72C7ADB-1394-4EED-95E7-C01027A657AB}" srcOrd="11" destOrd="0" presId="urn:microsoft.com/office/officeart/2005/8/layout/hProcess7"/>
    <dgm:cxn modelId="{7D7906C2-3E88-4A99-809C-CAAC7A12FA39}" type="presParOf" srcId="{0B97ECE1-EB5F-4D44-8D52-7CA5428F0E86}" destId="{8A8C6854-80F9-4B26-AB88-48FB4AD85A9C}" srcOrd="12" destOrd="0" presId="urn:microsoft.com/office/officeart/2005/8/layout/hProcess7"/>
    <dgm:cxn modelId="{D29428AD-0F2B-4072-934B-ECB687086FF7}" type="presParOf" srcId="{8A8C6854-80F9-4B26-AB88-48FB4AD85A9C}" destId="{9E5576FA-2A9B-4322-B028-4DD96E525307}" srcOrd="0" destOrd="0" presId="urn:microsoft.com/office/officeart/2005/8/layout/hProcess7"/>
    <dgm:cxn modelId="{D9D413C1-157F-44F2-B856-D4CFAE7F0A88}" type="presParOf" srcId="{8A8C6854-80F9-4B26-AB88-48FB4AD85A9C}" destId="{3B248531-2FE2-44AA-944C-0D8A1451D59C}" srcOrd="1" destOrd="0" presId="urn:microsoft.com/office/officeart/2005/8/layout/hProcess7"/>
    <dgm:cxn modelId="{FE354824-CD32-49DF-B365-D7F53549E162}" type="presParOf" srcId="{8A8C6854-80F9-4B26-AB88-48FB4AD85A9C}" destId="{AED2A9E6-2257-465D-B843-DD1D7AF8AF12}"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6CC08-1806-4C55-86F2-2414512175A1}" type="doc">
      <dgm:prSet loTypeId="urn:microsoft.com/office/officeart/2005/8/layout/process2" loCatId="process" qsTypeId="urn:microsoft.com/office/officeart/2005/8/quickstyle/3d3" qsCatId="3D" csTypeId="urn:microsoft.com/office/officeart/2005/8/colors/accent1_2" csCatId="accent1" phldr="1"/>
      <dgm:spPr/>
    </dgm:pt>
    <dgm:pt modelId="{87B226A1-3DB8-4416-975D-915118903157}">
      <dgm:prSet phldrT="[Text]"/>
      <dgm:spPr/>
      <dgm:t>
        <a:bodyPr/>
        <a:lstStyle/>
        <a:p>
          <a:pPr rtl="1"/>
          <a:r>
            <a:rPr lang="en-US" dirty="0" smtClean="0"/>
            <a:t>Receptor Grid Generation</a:t>
          </a:r>
          <a:endParaRPr lang="he-IL" dirty="0"/>
        </a:p>
      </dgm:t>
    </dgm:pt>
    <dgm:pt modelId="{5212920D-34EE-4BEA-A832-5388B8182F5B}" type="parTrans" cxnId="{C519A144-86D4-4DF0-9E8B-A34DD1B845C5}">
      <dgm:prSet/>
      <dgm:spPr/>
      <dgm:t>
        <a:bodyPr/>
        <a:lstStyle/>
        <a:p>
          <a:pPr rtl="1"/>
          <a:endParaRPr lang="he-IL"/>
        </a:p>
      </dgm:t>
    </dgm:pt>
    <dgm:pt modelId="{94824C39-DC44-47A3-A58D-7C67AE48EB35}" type="sibTrans" cxnId="{C519A144-86D4-4DF0-9E8B-A34DD1B845C5}">
      <dgm:prSet/>
      <dgm:spPr/>
      <dgm:t>
        <a:bodyPr/>
        <a:lstStyle/>
        <a:p>
          <a:pPr rtl="1"/>
          <a:endParaRPr lang="he-IL"/>
        </a:p>
      </dgm:t>
    </dgm:pt>
    <dgm:pt modelId="{BC87AD90-BC01-4D02-A088-8382ED500E90}">
      <dgm:prSet phldrT="[Text]"/>
      <dgm:spPr/>
      <dgm:t>
        <a:bodyPr/>
        <a:lstStyle/>
        <a:p>
          <a:pPr rtl="1"/>
          <a:r>
            <a:rPr lang="en-US" dirty="0" smtClean="0"/>
            <a:t>Conformational Sampling</a:t>
          </a:r>
          <a:endParaRPr lang="he-IL" dirty="0"/>
        </a:p>
      </dgm:t>
    </dgm:pt>
    <dgm:pt modelId="{ABCDE353-1816-401C-87EC-09BD38EEC435}" type="parTrans" cxnId="{77C2E583-6A79-4F11-B210-A99741273CBC}">
      <dgm:prSet/>
      <dgm:spPr/>
      <dgm:t>
        <a:bodyPr/>
        <a:lstStyle/>
        <a:p>
          <a:pPr rtl="1"/>
          <a:endParaRPr lang="he-IL"/>
        </a:p>
      </dgm:t>
    </dgm:pt>
    <dgm:pt modelId="{43E6A85C-D66F-4997-9B77-EC4DB23ADEEF}" type="sibTrans" cxnId="{77C2E583-6A79-4F11-B210-A99741273CBC}">
      <dgm:prSet/>
      <dgm:spPr/>
      <dgm:t>
        <a:bodyPr/>
        <a:lstStyle/>
        <a:p>
          <a:pPr rtl="1"/>
          <a:endParaRPr lang="he-IL"/>
        </a:p>
      </dgm:t>
    </dgm:pt>
    <dgm:pt modelId="{C610427F-4BF6-4C9A-8BF6-CB612A55A058}">
      <dgm:prSet phldrT="[Text]"/>
      <dgm:spPr/>
      <dgm:t>
        <a:bodyPr/>
        <a:lstStyle/>
        <a:p>
          <a:pPr rtl="1"/>
          <a:r>
            <a:rPr lang="en-US" dirty="0" smtClean="0"/>
            <a:t>Ranking and Scoring</a:t>
          </a:r>
          <a:endParaRPr lang="he-IL" dirty="0"/>
        </a:p>
      </dgm:t>
    </dgm:pt>
    <dgm:pt modelId="{D648C6C8-128B-48D8-B2A9-4DFB615A030D}" type="parTrans" cxnId="{5FB81839-D811-40CD-848E-139B9A6BBB7D}">
      <dgm:prSet/>
      <dgm:spPr/>
      <dgm:t>
        <a:bodyPr/>
        <a:lstStyle/>
        <a:p>
          <a:pPr rtl="1"/>
          <a:endParaRPr lang="he-IL"/>
        </a:p>
      </dgm:t>
    </dgm:pt>
    <dgm:pt modelId="{D4A88463-5690-4203-A1F3-E7E450E8A239}" type="sibTrans" cxnId="{5FB81839-D811-40CD-848E-139B9A6BBB7D}">
      <dgm:prSet/>
      <dgm:spPr/>
      <dgm:t>
        <a:bodyPr/>
        <a:lstStyle/>
        <a:p>
          <a:pPr rtl="1"/>
          <a:endParaRPr lang="he-IL"/>
        </a:p>
      </dgm:t>
    </dgm:pt>
    <dgm:pt modelId="{C0C31B23-32BF-425A-BA89-5CA52F432B63}" type="pres">
      <dgm:prSet presAssocID="{AC06CC08-1806-4C55-86F2-2414512175A1}" presName="linearFlow" presStyleCnt="0">
        <dgm:presLayoutVars>
          <dgm:resizeHandles val="exact"/>
        </dgm:presLayoutVars>
      </dgm:prSet>
      <dgm:spPr/>
    </dgm:pt>
    <dgm:pt modelId="{F20CF472-5C0E-4450-B398-0C99F566A5BE}" type="pres">
      <dgm:prSet presAssocID="{87B226A1-3DB8-4416-975D-915118903157}" presName="node" presStyleLbl="node1" presStyleIdx="0" presStyleCnt="3">
        <dgm:presLayoutVars>
          <dgm:bulletEnabled val="1"/>
        </dgm:presLayoutVars>
      </dgm:prSet>
      <dgm:spPr/>
      <dgm:t>
        <a:bodyPr/>
        <a:lstStyle/>
        <a:p>
          <a:pPr rtl="1"/>
          <a:endParaRPr lang="he-IL"/>
        </a:p>
      </dgm:t>
    </dgm:pt>
    <dgm:pt modelId="{A6B666E1-5A89-4C0F-9823-782FF4E31526}" type="pres">
      <dgm:prSet presAssocID="{94824C39-DC44-47A3-A58D-7C67AE48EB35}" presName="sibTrans" presStyleLbl="sibTrans2D1" presStyleIdx="0" presStyleCnt="2"/>
      <dgm:spPr/>
      <dgm:t>
        <a:bodyPr/>
        <a:lstStyle/>
        <a:p>
          <a:pPr rtl="1"/>
          <a:endParaRPr lang="he-IL"/>
        </a:p>
      </dgm:t>
    </dgm:pt>
    <dgm:pt modelId="{8771B989-4CEF-4C19-A43B-3546684CF00E}" type="pres">
      <dgm:prSet presAssocID="{94824C39-DC44-47A3-A58D-7C67AE48EB35}" presName="connectorText" presStyleLbl="sibTrans2D1" presStyleIdx="0" presStyleCnt="2"/>
      <dgm:spPr/>
      <dgm:t>
        <a:bodyPr/>
        <a:lstStyle/>
        <a:p>
          <a:pPr rtl="1"/>
          <a:endParaRPr lang="he-IL"/>
        </a:p>
      </dgm:t>
    </dgm:pt>
    <dgm:pt modelId="{705721D1-7176-4E6F-8F41-ED7A11AFA644}" type="pres">
      <dgm:prSet presAssocID="{BC87AD90-BC01-4D02-A088-8382ED500E90}" presName="node" presStyleLbl="node1" presStyleIdx="1" presStyleCnt="3">
        <dgm:presLayoutVars>
          <dgm:bulletEnabled val="1"/>
        </dgm:presLayoutVars>
      </dgm:prSet>
      <dgm:spPr/>
      <dgm:t>
        <a:bodyPr/>
        <a:lstStyle/>
        <a:p>
          <a:pPr rtl="1"/>
          <a:endParaRPr lang="he-IL"/>
        </a:p>
      </dgm:t>
    </dgm:pt>
    <dgm:pt modelId="{44276B3E-02D4-4855-8F7E-E9DE8EC9E038}" type="pres">
      <dgm:prSet presAssocID="{43E6A85C-D66F-4997-9B77-EC4DB23ADEEF}" presName="sibTrans" presStyleLbl="sibTrans2D1" presStyleIdx="1" presStyleCnt="2"/>
      <dgm:spPr/>
      <dgm:t>
        <a:bodyPr/>
        <a:lstStyle/>
        <a:p>
          <a:pPr rtl="1"/>
          <a:endParaRPr lang="he-IL"/>
        </a:p>
      </dgm:t>
    </dgm:pt>
    <dgm:pt modelId="{8BEF847D-9956-48AB-8542-5DCF1C3C8D06}" type="pres">
      <dgm:prSet presAssocID="{43E6A85C-D66F-4997-9B77-EC4DB23ADEEF}" presName="connectorText" presStyleLbl="sibTrans2D1" presStyleIdx="1" presStyleCnt="2"/>
      <dgm:spPr/>
      <dgm:t>
        <a:bodyPr/>
        <a:lstStyle/>
        <a:p>
          <a:pPr rtl="1"/>
          <a:endParaRPr lang="he-IL"/>
        </a:p>
      </dgm:t>
    </dgm:pt>
    <dgm:pt modelId="{37022086-3BC0-4AAB-A149-E85D13532985}" type="pres">
      <dgm:prSet presAssocID="{C610427F-4BF6-4C9A-8BF6-CB612A55A058}" presName="node" presStyleLbl="node1" presStyleIdx="2" presStyleCnt="3">
        <dgm:presLayoutVars>
          <dgm:bulletEnabled val="1"/>
        </dgm:presLayoutVars>
      </dgm:prSet>
      <dgm:spPr/>
      <dgm:t>
        <a:bodyPr/>
        <a:lstStyle/>
        <a:p>
          <a:pPr rtl="1"/>
          <a:endParaRPr lang="he-IL"/>
        </a:p>
      </dgm:t>
    </dgm:pt>
  </dgm:ptLst>
  <dgm:cxnLst>
    <dgm:cxn modelId="{77C2E583-6A79-4F11-B210-A99741273CBC}" srcId="{AC06CC08-1806-4C55-86F2-2414512175A1}" destId="{BC87AD90-BC01-4D02-A088-8382ED500E90}" srcOrd="1" destOrd="0" parTransId="{ABCDE353-1816-401C-87EC-09BD38EEC435}" sibTransId="{43E6A85C-D66F-4997-9B77-EC4DB23ADEEF}"/>
    <dgm:cxn modelId="{C64A741F-6DCD-4481-A7E5-9851A94E6FAB}" type="presOf" srcId="{87B226A1-3DB8-4416-975D-915118903157}" destId="{F20CF472-5C0E-4450-B398-0C99F566A5BE}" srcOrd="0" destOrd="0" presId="urn:microsoft.com/office/officeart/2005/8/layout/process2"/>
    <dgm:cxn modelId="{56E73038-ACC2-4CD9-B02B-53A9029C091B}" type="presOf" srcId="{94824C39-DC44-47A3-A58D-7C67AE48EB35}" destId="{A6B666E1-5A89-4C0F-9823-782FF4E31526}" srcOrd="0" destOrd="0" presId="urn:microsoft.com/office/officeart/2005/8/layout/process2"/>
    <dgm:cxn modelId="{5FB81839-D811-40CD-848E-139B9A6BBB7D}" srcId="{AC06CC08-1806-4C55-86F2-2414512175A1}" destId="{C610427F-4BF6-4C9A-8BF6-CB612A55A058}" srcOrd="2" destOrd="0" parTransId="{D648C6C8-128B-48D8-B2A9-4DFB615A030D}" sibTransId="{D4A88463-5690-4203-A1F3-E7E450E8A239}"/>
    <dgm:cxn modelId="{C3319A9A-6EB5-4040-B320-8F043616BE52}" type="presOf" srcId="{43E6A85C-D66F-4997-9B77-EC4DB23ADEEF}" destId="{8BEF847D-9956-48AB-8542-5DCF1C3C8D06}" srcOrd="1" destOrd="0" presId="urn:microsoft.com/office/officeart/2005/8/layout/process2"/>
    <dgm:cxn modelId="{9A337504-3400-48DD-A0D7-4847C2BCEAB5}" type="presOf" srcId="{C610427F-4BF6-4C9A-8BF6-CB612A55A058}" destId="{37022086-3BC0-4AAB-A149-E85D13532985}" srcOrd="0" destOrd="0" presId="urn:microsoft.com/office/officeart/2005/8/layout/process2"/>
    <dgm:cxn modelId="{C519A144-86D4-4DF0-9E8B-A34DD1B845C5}" srcId="{AC06CC08-1806-4C55-86F2-2414512175A1}" destId="{87B226A1-3DB8-4416-975D-915118903157}" srcOrd="0" destOrd="0" parTransId="{5212920D-34EE-4BEA-A832-5388B8182F5B}" sibTransId="{94824C39-DC44-47A3-A58D-7C67AE48EB35}"/>
    <dgm:cxn modelId="{EC3DD11F-3C34-492E-8A42-93AE38306319}" type="presOf" srcId="{BC87AD90-BC01-4D02-A088-8382ED500E90}" destId="{705721D1-7176-4E6F-8F41-ED7A11AFA644}" srcOrd="0" destOrd="0" presId="urn:microsoft.com/office/officeart/2005/8/layout/process2"/>
    <dgm:cxn modelId="{77EE9117-97FD-41B5-B238-84ACAABF1258}" type="presOf" srcId="{94824C39-DC44-47A3-A58D-7C67AE48EB35}" destId="{8771B989-4CEF-4C19-A43B-3546684CF00E}" srcOrd="1" destOrd="0" presId="urn:microsoft.com/office/officeart/2005/8/layout/process2"/>
    <dgm:cxn modelId="{E291163C-29C2-40DB-B9CB-0135F62285BA}" type="presOf" srcId="{43E6A85C-D66F-4997-9B77-EC4DB23ADEEF}" destId="{44276B3E-02D4-4855-8F7E-E9DE8EC9E038}" srcOrd="0" destOrd="0" presId="urn:microsoft.com/office/officeart/2005/8/layout/process2"/>
    <dgm:cxn modelId="{2F3F3186-4D72-453A-A3E9-34A96D004381}" type="presOf" srcId="{AC06CC08-1806-4C55-86F2-2414512175A1}" destId="{C0C31B23-32BF-425A-BA89-5CA52F432B63}" srcOrd="0" destOrd="0" presId="urn:microsoft.com/office/officeart/2005/8/layout/process2"/>
    <dgm:cxn modelId="{59EDA215-FE9B-4E28-BCC4-E06A2D4CCA40}" type="presParOf" srcId="{C0C31B23-32BF-425A-BA89-5CA52F432B63}" destId="{F20CF472-5C0E-4450-B398-0C99F566A5BE}" srcOrd="0" destOrd="0" presId="urn:microsoft.com/office/officeart/2005/8/layout/process2"/>
    <dgm:cxn modelId="{2294E686-D9C6-40FF-9BEF-996D90695C99}" type="presParOf" srcId="{C0C31B23-32BF-425A-BA89-5CA52F432B63}" destId="{A6B666E1-5A89-4C0F-9823-782FF4E31526}" srcOrd="1" destOrd="0" presId="urn:microsoft.com/office/officeart/2005/8/layout/process2"/>
    <dgm:cxn modelId="{27B3DA6A-C6D5-408A-97B5-98A34BEED176}" type="presParOf" srcId="{A6B666E1-5A89-4C0F-9823-782FF4E31526}" destId="{8771B989-4CEF-4C19-A43B-3546684CF00E}" srcOrd="0" destOrd="0" presId="urn:microsoft.com/office/officeart/2005/8/layout/process2"/>
    <dgm:cxn modelId="{AC0D41AC-B8C2-4377-8D2C-7A01FDBCEFCF}" type="presParOf" srcId="{C0C31B23-32BF-425A-BA89-5CA52F432B63}" destId="{705721D1-7176-4E6F-8F41-ED7A11AFA644}" srcOrd="2" destOrd="0" presId="urn:microsoft.com/office/officeart/2005/8/layout/process2"/>
    <dgm:cxn modelId="{4A2B247F-B214-4EEB-A516-B274C5311B76}" type="presParOf" srcId="{C0C31B23-32BF-425A-BA89-5CA52F432B63}" destId="{44276B3E-02D4-4855-8F7E-E9DE8EC9E038}" srcOrd="3" destOrd="0" presId="urn:microsoft.com/office/officeart/2005/8/layout/process2"/>
    <dgm:cxn modelId="{C0129E01-82E4-49B6-836D-0B1EE0B29E89}" type="presParOf" srcId="{44276B3E-02D4-4855-8F7E-E9DE8EC9E038}" destId="{8BEF847D-9956-48AB-8542-5DCF1C3C8D06}" srcOrd="0" destOrd="0" presId="urn:microsoft.com/office/officeart/2005/8/layout/process2"/>
    <dgm:cxn modelId="{9D07129D-5C98-4D48-9631-C2D1FD2CAD77}" type="presParOf" srcId="{C0C31B23-32BF-425A-BA89-5CA52F432B63}" destId="{37022086-3BC0-4AAB-A149-E85D1353298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6CC08-1806-4C55-86F2-2414512175A1}" type="doc">
      <dgm:prSet loTypeId="urn:microsoft.com/office/officeart/2005/8/layout/process2" loCatId="process" qsTypeId="urn:microsoft.com/office/officeart/2005/8/quickstyle/3d3" qsCatId="3D" csTypeId="urn:microsoft.com/office/officeart/2005/8/colors/accent1_2" csCatId="accent1" phldr="1"/>
      <dgm:spPr/>
    </dgm:pt>
    <dgm:pt modelId="{87B226A1-3DB8-4416-975D-915118903157}">
      <dgm:prSet phldrT="[Text]"/>
      <dgm:spPr>
        <a:solidFill>
          <a:srgbClr val="C00000"/>
        </a:solidFill>
      </dgm:spPr>
      <dgm:t>
        <a:bodyPr/>
        <a:lstStyle/>
        <a:p>
          <a:pPr rtl="1"/>
          <a:r>
            <a:rPr lang="en-US" dirty="0" smtClean="0"/>
            <a:t>Receptor Grid Generation</a:t>
          </a:r>
          <a:endParaRPr lang="he-IL" dirty="0"/>
        </a:p>
      </dgm:t>
    </dgm:pt>
    <dgm:pt modelId="{5212920D-34EE-4BEA-A832-5388B8182F5B}" type="parTrans" cxnId="{C519A144-86D4-4DF0-9E8B-A34DD1B845C5}">
      <dgm:prSet/>
      <dgm:spPr/>
      <dgm:t>
        <a:bodyPr/>
        <a:lstStyle/>
        <a:p>
          <a:pPr rtl="1"/>
          <a:endParaRPr lang="he-IL"/>
        </a:p>
      </dgm:t>
    </dgm:pt>
    <dgm:pt modelId="{94824C39-DC44-47A3-A58D-7C67AE48EB35}" type="sibTrans" cxnId="{C519A144-86D4-4DF0-9E8B-A34DD1B845C5}">
      <dgm:prSet/>
      <dgm:spPr/>
      <dgm:t>
        <a:bodyPr/>
        <a:lstStyle/>
        <a:p>
          <a:pPr rtl="1"/>
          <a:endParaRPr lang="he-IL"/>
        </a:p>
      </dgm:t>
    </dgm:pt>
    <dgm:pt modelId="{BC87AD90-BC01-4D02-A088-8382ED500E90}">
      <dgm:prSet phldrT="[Text]"/>
      <dgm:spPr/>
      <dgm:t>
        <a:bodyPr/>
        <a:lstStyle/>
        <a:p>
          <a:pPr rtl="1"/>
          <a:r>
            <a:rPr lang="en-US" dirty="0" smtClean="0"/>
            <a:t>Conformational Sampling</a:t>
          </a:r>
          <a:endParaRPr lang="he-IL" dirty="0"/>
        </a:p>
      </dgm:t>
    </dgm:pt>
    <dgm:pt modelId="{ABCDE353-1816-401C-87EC-09BD38EEC435}" type="parTrans" cxnId="{77C2E583-6A79-4F11-B210-A99741273CBC}">
      <dgm:prSet/>
      <dgm:spPr/>
      <dgm:t>
        <a:bodyPr/>
        <a:lstStyle/>
        <a:p>
          <a:pPr rtl="1"/>
          <a:endParaRPr lang="he-IL"/>
        </a:p>
      </dgm:t>
    </dgm:pt>
    <dgm:pt modelId="{43E6A85C-D66F-4997-9B77-EC4DB23ADEEF}" type="sibTrans" cxnId="{77C2E583-6A79-4F11-B210-A99741273CBC}">
      <dgm:prSet/>
      <dgm:spPr/>
      <dgm:t>
        <a:bodyPr/>
        <a:lstStyle/>
        <a:p>
          <a:pPr rtl="1"/>
          <a:endParaRPr lang="he-IL"/>
        </a:p>
      </dgm:t>
    </dgm:pt>
    <dgm:pt modelId="{C610427F-4BF6-4C9A-8BF6-CB612A55A058}">
      <dgm:prSet phldrT="[Text]"/>
      <dgm:spPr/>
      <dgm:t>
        <a:bodyPr/>
        <a:lstStyle/>
        <a:p>
          <a:pPr rtl="1"/>
          <a:r>
            <a:rPr lang="en-US" dirty="0" smtClean="0"/>
            <a:t>Ranking and Scoring</a:t>
          </a:r>
          <a:endParaRPr lang="he-IL" dirty="0"/>
        </a:p>
      </dgm:t>
    </dgm:pt>
    <dgm:pt modelId="{D648C6C8-128B-48D8-B2A9-4DFB615A030D}" type="parTrans" cxnId="{5FB81839-D811-40CD-848E-139B9A6BBB7D}">
      <dgm:prSet/>
      <dgm:spPr/>
      <dgm:t>
        <a:bodyPr/>
        <a:lstStyle/>
        <a:p>
          <a:pPr rtl="1"/>
          <a:endParaRPr lang="he-IL"/>
        </a:p>
      </dgm:t>
    </dgm:pt>
    <dgm:pt modelId="{D4A88463-5690-4203-A1F3-E7E450E8A239}" type="sibTrans" cxnId="{5FB81839-D811-40CD-848E-139B9A6BBB7D}">
      <dgm:prSet/>
      <dgm:spPr/>
      <dgm:t>
        <a:bodyPr/>
        <a:lstStyle/>
        <a:p>
          <a:pPr rtl="1"/>
          <a:endParaRPr lang="he-IL"/>
        </a:p>
      </dgm:t>
    </dgm:pt>
    <dgm:pt modelId="{C0C31B23-32BF-425A-BA89-5CA52F432B63}" type="pres">
      <dgm:prSet presAssocID="{AC06CC08-1806-4C55-86F2-2414512175A1}" presName="linearFlow" presStyleCnt="0">
        <dgm:presLayoutVars>
          <dgm:resizeHandles val="exact"/>
        </dgm:presLayoutVars>
      </dgm:prSet>
      <dgm:spPr/>
    </dgm:pt>
    <dgm:pt modelId="{F20CF472-5C0E-4450-B398-0C99F566A5BE}" type="pres">
      <dgm:prSet presAssocID="{87B226A1-3DB8-4416-975D-915118903157}" presName="node" presStyleLbl="node1" presStyleIdx="0" presStyleCnt="3">
        <dgm:presLayoutVars>
          <dgm:bulletEnabled val="1"/>
        </dgm:presLayoutVars>
      </dgm:prSet>
      <dgm:spPr/>
      <dgm:t>
        <a:bodyPr/>
        <a:lstStyle/>
        <a:p>
          <a:pPr rtl="1"/>
          <a:endParaRPr lang="he-IL"/>
        </a:p>
      </dgm:t>
    </dgm:pt>
    <dgm:pt modelId="{A6B666E1-5A89-4C0F-9823-782FF4E31526}" type="pres">
      <dgm:prSet presAssocID="{94824C39-DC44-47A3-A58D-7C67AE48EB35}" presName="sibTrans" presStyleLbl="sibTrans2D1" presStyleIdx="0" presStyleCnt="2"/>
      <dgm:spPr/>
      <dgm:t>
        <a:bodyPr/>
        <a:lstStyle/>
        <a:p>
          <a:pPr rtl="1"/>
          <a:endParaRPr lang="he-IL"/>
        </a:p>
      </dgm:t>
    </dgm:pt>
    <dgm:pt modelId="{8771B989-4CEF-4C19-A43B-3546684CF00E}" type="pres">
      <dgm:prSet presAssocID="{94824C39-DC44-47A3-A58D-7C67AE48EB35}" presName="connectorText" presStyleLbl="sibTrans2D1" presStyleIdx="0" presStyleCnt="2"/>
      <dgm:spPr/>
      <dgm:t>
        <a:bodyPr/>
        <a:lstStyle/>
        <a:p>
          <a:pPr rtl="1"/>
          <a:endParaRPr lang="he-IL"/>
        </a:p>
      </dgm:t>
    </dgm:pt>
    <dgm:pt modelId="{705721D1-7176-4E6F-8F41-ED7A11AFA644}" type="pres">
      <dgm:prSet presAssocID="{BC87AD90-BC01-4D02-A088-8382ED500E90}" presName="node" presStyleLbl="node1" presStyleIdx="1" presStyleCnt="3">
        <dgm:presLayoutVars>
          <dgm:bulletEnabled val="1"/>
        </dgm:presLayoutVars>
      </dgm:prSet>
      <dgm:spPr/>
      <dgm:t>
        <a:bodyPr/>
        <a:lstStyle/>
        <a:p>
          <a:pPr rtl="1"/>
          <a:endParaRPr lang="he-IL"/>
        </a:p>
      </dgm:t>
    </dgm:pt>
    <dgm:pt modelId="{44276B3E-02D4-4855-8F7E-E9DE8EC9E038}" type="pres">
      <dgm:prSet presAssocID="{43E6A85C-D66F-4997-9B77-EC4DB23ADEEF}" presName="sibTrans" presStyleLbl="sibTrans2D1" presStyleIdx="1" presStyleCnt="2"/>
      <dgm:spPr/>
      <dgm:t>
        <a:bodyPr/>
        <a:lstStyle/>
        <a:p>
          <a:pPr rtl="1"/>
          <a:endParaRPr lang="he-IL"/>
        </a:p>
      </dgm:t>
    </dgm:pt>
    <dgm:pt modelId="{8BEF847D-9956-48AB-8542-5DCF1C3C8D06}" type="pres">
      <dgm:prSet presAssocID="{43E6A85C-D66F-4997-9B77-EC4DB23ADEEF}" presName="connectorText" presStyleLbl="sibTrans2D1" presStyleIdx="1" presStyleCnt="2"/>
      <dgm:spPr/>
      <dgm:t>
        <a:bodyPr/>
        <a:lstStyle/>
        <a:p>
          <a:pPr rtl="1"/>
          <a:endParaRPr lang="he-IL"/>
        </a:p>
      </dgm:t>
    </dgm:pt>
    <dgm:pt modelId="{37022086-3BC0-4AAB-A149-E85D13532985}" type="pres">
      <dgm:prSet presAssocID="{C610427F-4BF6-4C9A-8BF6-CB612A55A058}" presName="node" presStyleLbl="node1" presStyleIdx="2" presStyleCnt="3">
        <dgm:presLayoutVars>
          <dgm:bulletEnabled val="1"/>
        </dgm:presLayoutVars>
      </dgm:prSet>
      <dgm:spPr/>
      <dgm:t>
        <a:bodyPr/>
        <a:lstStyle/>
        <a:p>
          <a:pPr rtl="1"/>
          <a:endParaRPr lang="he-IL"/>
        </a:p>
      </dgm:t>
    </dgm:pt>
  </dgm:ptLst>
  <dgm:cxnLst>
    <dgm:cxn modelId="{DDE02A8C-999D-4F00-91EA-C211CED00E0E}" type="presOf" srcId="{AC06CC08-1806-4C55-86F2-2414512175A1}" destId="{C0C31B23-32BF-425A-BA89-5CA52F432B63}" srcOrd="0" destOrd="0" presId="urn:microsoft.com/office/officeart/2005/8/layout/process2"/>
    <dgm:cxn modelId="{5400CD5F-4D8C-40BD-A477-0B2892E0E8AC}" type="presOf" srcId="{43E6A85C-D66F-4997-9B77-EC4DB23ADEEF}" destId="{44276B3E-02D4-4855-8F7E-E9DE8EC9E038}" srcOrd="0" destOrd="0" presId="urn:microsoft.com/office/officeart/2005/8/layout/process2"/>
    <dgm:cxn modelId="{77C2E583-6A79-4F11-B210-A99741273CBC}" srcId="{AC06CC08-1806-4C55-86F2-2414512175A1}" destId="{BC87AD90-BC01-4D02-A088-8382ED500E90}" srcOrd="1" destOrd="0" parTransId="{ABCDE353-1816-401C-87EC-09BD38EEC435}" sibTransId="{43E6A85C-D66F-4997-9B77-EC4DB23ADEEF}"/>
    <dgm:cxn modelId="{85140263-AB20-44EF-AB32-983FDFD02EC1}" type="presOf" srcId="{94824C39-DC44-47A3-A58D-7C67AE48EB35}" destId="{8771B989-4CEF-4C19-A43B-3546684CF00E}" srcOrd="1" destOrd="0" presId="urn:microsoft.com/office/officeart/2005/8/layout/process2"/>
    <dgm:cxn modelId="{5FB81839-D811-40CD-848E-139B9A6BBB7D}" srcId="{AC06CC08-1806-4C55-86F2-2414512175A1}" destId="{C610427F-4BF6-4C9A-8BF6-CB612A55A058}" srcOrd="2" destOrd="0" parTransId="{D648C6C8-128B-48D8-B2A9-4DFB615A030D}" sibTransId="{D4A88463-5690-4203-A1F3-E7E450E8A239}"/>
    <dgm:cxn modelId="{F3BF2AAF-DE6E-4BC5-93DB-A55ABBB82698}" type="presOf" srcId="{87B226A1-3DB8-4416-975D-915118903157}" destId="{F20CF472-5C0E-4450-B398-0C99F566A5BE}" srcOrd="0" destOrd="0" presId="urn:microsoft.com/office/officeart/2005/8/layout/process2"/>
    <dgm:cxn modelId="{2505040C-7502-46F0-BE65-1E9799590529}" type="presOf" srcId="{94824C39-DC44-47A3-A58D-7C67AE48EB35}" destId="{A6B666E1-5A89-4C0F-9823-782FF4E31526}" srcOrd="0" destOrd="0" presId="urn:microsoft.com/office/officeart/2005/8/layout/process2"/>
    <dgm:cxn modelId="{91E2EFA2-A442-46BE-8382-718487D5F8C1}" type="presOf" srcId="{C610427F-4BF6-4C9A-8BF6-CB612A55A058}" destId="{37022086-3BC0-4AAB-A149-E85D13532985}" srcOrd="0" destOrd="0" presId="urn:microsoft.com/office/officeart/2005/8/layout/process2"/>
    <dgm:cxn modelId="{202009DC-B15D-4D37-8957-7287DC934C85}" type="presOf" srcId="{BC87AD90-BC01-4D02-A088-8382ED500E90}" destId="{705721D1-7176-4E6F-8F41-ED7A11AFA644}" srcOrd="0" destOrd="0" presId="urn:microsoft.com/office/officeart/2005/8/layout/process2"/>
    <dgm:cxn modelId="{C519A144-86D4-4DF0-9E8B-A34DD1B845C5}" srcId="{AC06CC08-1806-4C55-86F2-2414512175A1}" destId="{87B226A1-3DB8-4416-975D-915118903157}" srcOrd="0" destOrd="0" parTransId="{5212920D-34EE-4BEA-A832-5388B8182F5B}" sibTransId="{94824C39-DC44-47A3-A58D-7C67AE48EB35}"/>
    <dgm:cxn modelId="{E19AD43A-D52A-42EC-82B1-7DA8A03EE449}" type="presOf" srcId="{43E6A85C-D66F-4997-9B77-EC4DB23ADEEF}" destId="{8BEF847D-9956-48AB-8542-5DCF1C3C8D06}" srcOrd="1" destOrd="0" presId="urn:microsoft.com/office/officeart/2005/8/layout/process2"/>
    <dgm:cxn modelId="{44DC0016-71F6-4EA8-AECA-B7F4F02A495E}" type="presParOf" srcId="{C0C31B23-32BF-425A-BA89-5CA52F432B63}" destId="{F20CF472-5C0E-4450-B398-0C99F566A5BE}" srcOrd="0" destOrd="0" presId="urn:microsoft.com/office/officeart/2005/8/layout/process2"/>
    <dgm:cxn modelId="{16100B89-DB00-41F2-93AF-8A58A6E25998}" type="presParOf" srcId="{C0C31B23-32BF-425A-BA89-5CA52F432B63}" destId="{A6B666E1-5A89-4C0F-9823-782FF4E31526}" srcOrd="1" destOrd="0" presId="urn:microsoft.com/office/officeart/2005/8/layout/process2"/>
    <dgm:cxn modelId="{1C8E8B1F-BC1E-4B52-9510-802942230017}" type="presParOf" srcId="{A6B666E1-5A89-4C0F-9823-782FF4E31526}" destId="{8771B989-4CEF-4C19-A43B-3546684CF00E}" srcOrd="0" destOrd="0" presId="urn:microsoft.com/office/officeart/2005/8/layout/process2"/>
    <dgm:cxn modelId="{2D66D28B-415D-4A07-8852-397D45AF8E31}" type="presParOf" srcId="{C0C31B23-32BF-425A-BA89-5CA52F432B63}" destId="{705721D1-7176-4E6F-8F41-ED7A11AFA644}" srcOrd="2" destOrd="0" presId="urn:microsoft.com/office/officeart/2005/8/layout/process2"/>
    <dgm:cxn modelId="{042F5DA1-C84B-4BF5-882B-60AEC0B7CA22}" type="presParOf" srcId="{C0C31B23-32BF-425A-BA89-5CA52F432B63}" destId="{44276B3E-02D4-4855-8F7E-E9DE8EC9E038}" srcOrd="3" destOrd="0" presId="urn:microsoft.com/office/officeart/2005/8/layout/process2"/>
    <dgm:cxn modelId="{F885306C-426F-48DE-BFB5-CC7CE7DABDBD}" type="presParOf" srcId="{44276B3E-02D4-4855-8F7E-E9DE8EC9E038}" destId="{8BEF847D-9956-48AB-8542-5DCF1C3C8D06}" srcOrd="0" destOrd="0" presId="urn:microsoft.com/office/officeart/2005/8/layout/process2"/>
    <dgm:cxn modelId="{A7C8B9B6-5CF7-4A3A-86C4-10BCF2E78A3F}" type="presParOf" srcId="{C0C31B23-32BF-425A-BA89-5CA52F432B63}" destId="{37022086-3BC0-4AAB-A149-E85D13532985}"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6CC08-1806-4C55-86F2-2414512175A1}" type="doc">
      <dgm:prSet loTypeId="urn:microsoft.com/office/officeart/2005/8/layout/process2" loCatId="process" qsTypeId="urn:microsoft.com/office/officeart/2005/8/quickstyle/3d3" qsCatId="3D" csTypeId="urn:microsoft.com/office/officeart/2005/8/colors/accent1_2" csCatId="accent1" phldr="1"/>
      <dgm:spPr/>
    </dgm:pt>
    <dgm:pt modelId="{87B226A1-3DB8-4416-975D-915118903157}">
      <dgm:prSet phldrT="[Text]"/>
      <dgm:spPr/>
      <dgm:t>
        <a:bodyPr/>
        <a:lstStyle/>
        <a:p>
          <a:pPr rtl="1"/>
          <a:r>
            <a:rPr lang="en-US" dirty="0" smtClean="0"/>
            <a:t>Receptor Grid Generation</a:t>
          </a:r>
          <a:endParaRPr lang="he-IL" dirty="0"/>
        </a:p>
      </dgm:t>
    </dgm:pt>
    <dgm:pt modelId="{5212920D-34EE-4BEA-A832-5388B8182F5B}" type="parTrans" cxnId="{C519A144-86D4-4DF0-9E8B-A34DD1B845C5}">
      <dgm:prSet/>
      <dgm:spPr/>
      <dgm:t>
        <a:bodyPr/>
        <a:lstStyle/>
        <a:p>
          <a:pPr rtl="1"/>
          <a:endParaRPr lang="he-IL"/>
        </a:p>
      </dgm:t>
    </dgm:pt>
    <dgm:pt modelId="{94824C39-DC44-47A3-A58D-7C67AE48EB35}" type="sibTrans" cxnId="{C519A144-86D4-4DF0-9E8B-A34DD1B845C5}">
      <dgm:prSet/>
      <dgm:spPr/>
      <dgm:t>
        <a:bodyPr/>
        <a:lstStyle/>
        <a:p>
          <a:pPr rtl="1"/>
          <a:endParaRPr lang="he-IL"/>
        </a:p>
      </dgm:t>
    </dgm:pt>
    <dgm:pt modelId="{BC87AD90-BC01-4D02-A088-8382ED500E90}">
      <dgm:prSet phldrT="[Text]"/>
      <dgm:spPr>
        <a:solidFill>
          <a:srgbClr val="C00000"/>
        </a:solidFill>
      </dgm:spPr>
      <dgm:t>
        <a:bodyPr/>
        <a:lstStyle/>
        <a:p>
          <a:pPr rtl="1"/>
          <a:r>
            <a:rPr lang="en-US" dirty="0" smtClean="0"/>
            <a:t>Conformational Sampling</a:t>
          </a:r>
          <a:endParaRPr lang="he-IL" dirty="0"/>
        </a:p>
      </dgm:t>
    </dgm:pt>
    <dgm:pt modelId="{ABCDE353-1816-401C-87EC-09BD38EEC435}" type="parTrans" cxnId="{77C2E583-6A79-4F11-B210-A99741273CBC}">
      <dgm:prSet/>
      <dgm:spPr/>
      <dgm:t>
        <a:bodyPr/>
        <a:lstStyle/>
        <a:p>
          <a:pPr rtl="1"/>
          <a:endParaRPr lang="he-IL"/>
        </a:p>
      </dgm:t>
    </dgm:pt>
    <dgm:pt modelId="{43E6A85C-D66F-4997-9B77-EC4DB23ADEEF}" type="sibTrans" cxnId="{77C2E583-6A79-4F11-B210-A99741273CBC}">
      <dgm:prSet/>
      <dgm:spPr/>
      <dgm:t>
        <a:bodyPr/>
        <a:lstStyle/>
        <a:p>
          <a:pPr rtl="1"/>
          <a:endParaRPr lang="he-IL"/>
        </a:p>
      </dgm:t>
    </dgm:pt>
    <dgm:pt modelId="{C610427F-4BF6-4C9A-8BF6-CB612A55A058}">
      <dgm:prSet phldrT="[Text]"/>
      <dgm:spPr/>
      <dgm:t>
        <a:bodyPr/>
        <a:lstStyle/>
        <a:p>
          <a:pPr rtl="1"/>
          <a:r>
            <a:rPr lang="en-US" dirty="0" smtClean="0"/>
            <a:t>Ranking and Scoring</a:t>
          </a:r>
          <a:endParaRPr lang="he-IL" dirty="0"/>
        </a:p>
      </dgm:t>
    </dgm:pt>
    <dgm:pt modelId="{D648C6C8-128B-48D8-B2A9-4DFB615A030D}" type="parTrans" cxnId="{5FB81839-D811-40CD-848E-139B9A6BBB7D}">
      <dgm:prSet/>
      <dgm:spPr/>
      <dgm:t>
        <a:bodyPr/>
        <a:lstStyle/>
        <a:p>
          <a:pPr rtl="1"/>
          <a:endParaRPr lang="he-IL"/>
        </a:p>
      </dgm:t>
    </dgm:pt>
    <dgm:pt modelId="{D4A88463-5690-4203-A1F3-E7E450E8A239}" type="sibTrans" cxnId="{5FB81839-D811-40CD-848E-139B9A6BBB7D}">
      <dgm:prSet/>
      <dgm:spPr/>
      <dgm:t>
        <a:bodyPr/>
        <a:lstStyle/>
        <a:p>
          <a:pPr rtl="1"/>
          <a:endParaRPr lang="he-IL"/>
        </a:p>
      </dgm:t>
    </dgm:pt>
    <dgm:pt modelId="{C0C31B23-32BF-425A-BA89-5CA52F432B63}" type="pres">
      <dgm:prSet presAssocID="{AC06CC08-1806-4C55-86F2-2414512175A1}" presName="linearFlow" presStyleCnt="0">
        <dgm:presLayoutVars>
          <dgm:resizeHandles val="exact"/>
        </dgm:presLayoutVars>
      </dgm:prSet>
      <dgm:spPr/>
    </dgm:pt>
    <dgm:pt modelId="{F20CF472-5C0E-4450-B398-0C99F566A5BE}" type="pres">
      <dgm:prSet presAssocID="{87B226A1-3DB8-4416-975D-915118903157}" presName="node" presStyleLbl="node1" presStyleIdx="0" presStyleCnt="3">
        <dgm:presLayoutVars>
          <dgm:bulletEnabled val="1"/>
        </dgm:presLayoutVars>
      </dgm:prSet>
      <dgm:spPr/>
      <dgm:t>
        <a:bodyPr/>
        <a:lstStyle/>
        <a:p>
          <a:pPr rtl="1"/>
          <a:endParaRPr lang="he-IL"/>
        </a:p>
      </dgm:t>
    </dgm:pt>
    <dgm:pt modelId="{A6B666E1-5A89-4C0F-9823-782FF4E31526}" type="pres">
      <dgm:prSet presAssocID="{94824C39-DC44-47A3-A58D-7C67AE48EB35}" presName="sibTrans" presStyleLbl="sibTrans2D1" presStyleIdx="0" presStyleCnt="2"/>
      <dgm:spPr/>
      <dgm:t>
        <a:bodyPr/>
        <a:lstStyle/>
        <a:p>
          <a:pPr rtl="1"/>
          <a:endParaRPr lang="he-IL"/>
        </a:p>
      </dgm:t>
    </dgm:pt>
    <dgm:pt modelId="{8771B989-4CEF-4C19-A43B-3546684CF00E}" type="pres">
      <dgm:prSet presAssocID="{94824C39-DC44-47A3-A58D-7C67AE48EB35}" presName="connectorText" presStyleLbl="sibTrans2D1" presStyleIdx="0" presStyleCnt="2"/>
      <dgm:spPr/>
      <dgm:t>
        <a:bodyPr/>
        <a:lstStyle/>
        <a:p>
          <a:pPr rtl="1"/>
          <a:endParaRPr lang="he-IL"/>
        </a:p>
      </dgm:t>
    </dgm:pt>
    <dgm:pt modelId="{705721D1-7176-4E6F-8F41-ED7A11AFA644}" type="pres">
      <dgm:prSet presAssocID="{BC87AD90-BC01-4D02-A088-8382ED500E90}" presName="node" presStyleLbl="node1" presStyleIdx="1" presStyleCnt="3">
        <dgm:presLayoutVars>
          <dgm:bulletEnabled val="1"/>
        </dgm:presLayoutVars>
      </dgm:prSet>
      <dgm:spPr/>
      <dgm:t>
        <a:bodyPr/>
        <a:lstStyle/>
        <a:p>
          <a:pPr rtl="1"/>
          <a:endParaRPr lang="he-IL"/>
        </a:p>
      </dgm:t>
    </dgm:pt>
    <dgm:pt modelId="{44276B3E-02D4-4855-8F7E-E9DE8EC9E038}" type="pres">
      <dgm:prSet presAssocID="{43E6A85C-D66F-4997-9B77-EC4DB23ADEEF}" presName="sibTrans" presStyleLbl="sibTrans2D1" presStyleIdx="1" presStyleCnt="2"/>
      <dgm:spPr/>
      <dgm:t>
        <a:bodyPr/>
        <a:lstStyle/>
        <a:p>
          <a:pPr rtl="1"/>
          <a:endParaRPr lang="he-IL"/>
        </a:p>
      </dgm:t>
    </dgm:pt>
    <dgm:pt modelId="{8BEF847D-9956-48AB-8542-5DCF1C3C8D06}" type="pres">
      <dgm:prSet presAssocID="{43E6A85C-D66F-4997-9B77-EC4DB23ADEEF}" presName="connectorText" presStyleLbl="sibTrans2D1" presStyleIdx="1" presStyleCnt="2"/>
      <dgm:spPr/>
      <dgm:t>
        <a:bodyPr/>
        <a:lstStyle/>
        <a:p>
          <a:pPr rtl="1"/>
          <a:endParaRPr lang="he-IL"/>
        </a:p>
      </dgm:t>
    </dgm:pt>
    <dgm:pt modelId="{37022086-3BC0-4AAB-A149-E85D13532985}" type="pres">
      <dgm:prSet presAssocID="{C610427F-4BF6-4C9A-8BF6-CB612A55A058}" presName="node" presStyleLbl="node1" presStyleIdx="2" presStyleCnt="3">
        <dgm:presLayoutVars>
          <dgm:bulletEnabled val="1"/>
        </dgm:presLayoutVars>
      </dgm:prSet>
      <dgm:spPr/>
      <dgm:t>
        <a:bodyPr/>
        <a:lstStyle/>
        <a:p>
          <a:pPr rtl="1"/>
          <a:endParaRPr lang="he-IL"/>
        </a:p>
      </dgm:t>
    </dgm:pt>
  </dgm:ptLst>
  <dgm:cxnLst>
    <dgm:cxn modelId="{C519A144-86D4-4DF0-9E8B-A34DD1B845C5}" srcId="{AC06CC08-1806-4C55-86F2-2414512175A1}" destId="{87B226A1-3DB8-4416-975D-915118903157}" srcOrd="0" destOrd="0" parTransId="{5212920D-34EE-4BEA-A832-5388B8182F5B}" sibTransId="{94824C39-DC44-47A3-A58D-7C67AE48EB35}"/>
    <dgm:cxn modelId="{97302FA2-1AF6-4CC2-A993-506BF882AE51}" type="presOf" srcId="{43E6A85C-D66F-4997-9B77-EC4DB23ADEEF}" destId="{44276B3E-02D4-4855-8F7E-E9DE8EC9E038}" srcOrd="0" destOrd="0" presId="urn:microsoft.com/office/officeart/2005/8/layout/process2"/>
    <dgm:cxn modelId="{48871CC8-DB18-49FB-9638-02B9433AE86B}" type="presOf" srcId="{BC87AD90-BC01-4D02-A088-8382ED500E90}" destId="{705721D1-7176-4E6F-8F41-ED7A11AFA644}" srcOrd="0" destOrd="0" presId="urn:microsoft.com/office/officeart/2005/8/layout/process2"/>
    <dgm:cxn modelId="{AB4BC801-699E-49E7-B2D9-5B249F228880}" type="presOf" srcId="{94824C39-DC44-47A3-A58D-7C67AE48EB35}" destId="{8771B989-4CEF-4C19-A43B-3546684CF00E}" srcOrd="1" destOrd="0" presId="urn:microsoft.com/office/officeart/2005/8/layout/process2"/>
    <dgm:cxn modelId="{07959FD7-2B5E-45BB-8CCC-FBABEB6BB766}" type="presOf" srcId="{AC06CC08-1806-4C55-86F2-2414512175A1}" destId="{C0C31B23-32BF-425A-BA89-5CA52F432B63}" srcOrd="0" destOrd="0" presId="urn:microsoft.com/office/officeart/2005/8/layout/process2"/>
    <dgm:cxn modelId="{77C2E583-6A79-4F11-B210-A99741273CBC}" srcId="{AC06CC08-1806-4C55-86F2-2414512175A1}" destId="{BC87AD90-BC01-4D02-A088-8382ED500E90}" srcOrd="1" destOrd="0" parTransId="{ABCDE353-1816-401C-87EC-09BD38EEC435}" sibTransId="{43E6A85C-D66F-4997-9B77-EC4DB23ADEEF}"/>
    <dgm:cxn modelId="{D99E4FB3-1706-44A5-B023-CD6A520A8485}" type="presOf" srcId="{43E6A85C-D66F-4997-9B77-EC4DB23ADEEF}" destId="{8BEF847D-9956-48AB-8542-5DCF1C3C8D06}" srcOrd="1" destOrd="0" presId="urn:microsoft.com/office/officeart/2005/8/layout/process2"/>
    <dgm:cxn modelId="{E482DF30-FCE6-48BA-8CF3-B0F119DE83C6}" type="presOf" srcId="{87B226A1-3DB8-4416-975D-915118903157}" destId="{F20CF472-5C0E-4450-B398-0C99F566A5BE}" srcOrd="0" destOrd="0" presId="urn:microsoft.com/office/officeart/2005/8/layout/process2"/>
    <dgm:cxn modelId="{7F11AB74-BAC5-4C94-8CC4-E32032F31B41}" type="presOf" srcId="{94824C39-DC44-47A3-A58D-7C67AE48EB35}" destId="{A6B666E1-5A89-4C0F-9823-782FF4E31526}" srcOrd="0" destOrd="0" presId="urn:microsoft.com/office/officeart/2005/8/layout/process2"/>
    <dgm:cxn modelId="{98BAF5E8-3445-4145-8E09-D4CE580D5638}" type="presOf" srcId="{C610427F-4BF6-4C9A-8BF6-CB612A55A058}" destId="{37022086-3BC0-4AAB-A149-E85D13532985}" srcOrd="0" destOrd="0" presId="urn:microsoft.com/office/officeart/2005/8/layout/process2"/>
    <dgm:cxn modelId="{5FB81839-D811-40CD-848E-139B9A6BBB7D}" srcId="{AC06CC08-1806-4C55-86F2-2414512175A1}" destId="{C610427F-4BF6-4C9A-8BF6-CB612A55A058}" srcOrd="2" destOrd="0" parTransId="{D648C6C8-128B-48D8-B2A9-4DFB615A030D}" sibTransId="{D4A88463-5690-4203-A1F3-E7E450E8A239}"/>
    <dgm:cxn modelId="{D347DD70-F832-4D68-A3FB-0979FA072C51}" type="presParOf" srcId="{C0C31B23-32BF-425A-BA89-5CA52F432B63}" destId="{F20CF472-5C0E-4450-B398-0C99F566A5BE}" srcOrd="0" destOrd="0" presId="urn:microsoft.com/office/officeart/2005/8/layout/process2"/>
    <dgm:cxn modelId="{21055B71-50C8-4C5F-A4AF-44981B43EC25}" type="presParOf" srcId="{C0C31B23-32BF-425A-BA89-5CA52F432B63}" destId="{A6B666E1-5A89-4C0F-9823-782FF4E31526}" srcOrd="1" destOrd="0" presId="urn:microsoft.com/office/officeart/2005/8/layout/process2"/>
    <dgm:cxn modelId="{F5C226D7-3809-4472-8E37-63A5EC3D1AE7}" type="presParOf" srcId="{A6B666E1-5A89-4C0F-9823-782FF4E31526}" destId="{8771B989-4CEF-4C19-A43B-3546684CF00E}" srcOrd="0" destOrd="0" presId="urn:microsoft.com/office/officeart/2005/8/layout/process2"/>
    <dgm:cxn modelId="{17AEFBCB-8CE8-4022-9917-87724AB501A2}" type="presParOf" srcId="{C0C31B23-32BF-425A-BA89-5CA52F432B63}" destId="{705721D1-7176-4E6F-8F41-ED7A11AFA644}" srcOrd="2" destOrd="0" presId="urn:microsoft.com/office/officeart/2005/8/layout/process2"/>
    <dgm:cxn modelId="{3E1069D8-2B88-4A29-89FC-EACA867B7780}" type="presParOf" srcId="{C0C31B23-32BF-425A-BA89-5CA52F432B63}" destId="{44276B3E-02D4-4855-8F7E-E9DE8EC9E038}" srcOrd="3" destOrd="0" presId="urn:microsoft.com/office/officeart/2005/8/layout/process2"/>
    <dgm:cxn modelId="{CF751456-0482-4580-932A-87ED342B274D}" type="presParOf" srcId="{44276B3E-02D4-4855-8F7E-E9DE8EC9E038}" destId="{8BEF847D-9956-48AB-8542-5DCF1C3C8D06}" srcOrd="0" destOrd="0" presId="urn:microsoft.com/office/officeart/2005/8/layout/process2"/>
    <dgm:cxn modelId="{4EA38F73-7CCE-40D8-A032-E4469458FC22}" type="presParOf" srcId="{C0C31B23-32BF-425A-BA89-5CA52F432B63}" destId="{37022086-3BC0-4AAB-A149-E85D1353298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6CC08-1806-4C55-86F2-2414512175A1}" type="doc">
      <dgm:prSet loTypeId="urn:microsoft.com/office/officeart/2005/8/layout/process2" loCatId="process" qsTypeId="urn:microsoft.com/office/officeart/2005/8/quickstyle/3d3" qsCatId="3D" csTypeId="urn:microsoft.com/office/officeart/2005/8/colors/accent1_2" csCatId="accent1" phldr="1"/>
      <dgm:spPr/>
    </dgm:pt>
    <dgm:pt modelId="{87B226A1-3DB8-4416-975D-915118903157}">
      <dgm:prSet phldrT="[Text]"/>
      <dgm:spPr/>
      <dgm:t>
        <a:bodyPr/>
        <a:lstStyle/>
        <a:p>
          <a:pPr rtl="1"/>
          <a:r>
            <a:rPr lang="en-US" dirty="0" smtClean="0"/>
            <a:t>Receptor Grid Generation</a:t>
          </a:r>
          <a:endParaRPr lang="he-IL" dirty="0"/>
        </a:p>
      </dgm:t>
    </dgm:pt>
    <dgm:pt modelId="{5212920D-34EE-4BEA-A832-5388B8182F5B}" type="parTrans" cxnId="{C519A144-86D4-4DF0-9E8B-A34DD1B845C5}">
      <dgm:prSet/>
      <dgm:spPr/>
      <dgm:t>
        <a:bodyPr/>
        <a:lstStyle/>
        <a:p>
          <a:pPr rtl="1"/>
          <a:endParaRPr lang="he-IL"/>
        </a:p>
      </dgm:t>
    </dgm:pt>
    <dgm:pt modelId="{94824C39-DC44-47A3-A58D-7C67AE48EB35}" type="sibTrans" cxnId="{C519A144-86D4-4DF0-9E8B-A34DD1B845C5}">
      <dgm:prSet/>
      <dgm:spPr/>
      <dgm:t>
        <a:bodyPr/>
        <a:lstStyle/>
        <a:p>
          <a:pPr rtl="1"/>
          <a:endParaRPr lang="he-IL"/>
        </a:p>
      </dgm:t>
    </dgm:pt>
    <dgm:pt modelId="{BC87AD90-BC01-4D02-A088-8382ED500E90}">
      <dgm:prSet phldrT="[Text]"/>
      <dgm:spPr/>
      <dgm:t>
        <a:bodyPr/>
        <a:lstStyle/>
        <a:p>
          <a:pPr rtl="1"/>
          <a:r>
            <a:rPr lang="en-US" dirty="0" smtClean="0"/>
            <a:t>Conformational Sampling</a:t>
          </a:r>
          <a:endParaRPr lang="he-IL" dirty="0"/>
        </a:p>
      </dgm:t>
    </dgm:pt>
    <dgm:pt modelId="{ABCDE353-1816-401C-87EC-09BD38EEC435}" type="parTrans" cxnId="{77C2E583-6A79-4F11-B210-A99741273CBC}">
      <dgm:prSet/>
      <dgm:spPr/>
      <dgm:t>
        <a:bodyPr/>
        <a:lstStyle/>
        <a:p>
          <a:pPr rtl="1"/>
          <a:endParaRPr lang="he-IL"/>
        </a:p>
      </dgm:t>
    </dgm:pt>
    <dgm:pt modelId="{43E6A85C-D66F-4997-9B77-EC4DB23ADEEF}" type="sibTrans" cxnId="{77C2E583-6A79-4F11-B210-A99741273CBC}">
      <dgm:prSet/>
      <dgm:spPr/>
      <dgm:t>
        <a:bodyPr/>
        <a:lstStyle/>
        <a:p>
          <a:pPr rtl="1"/>
          <a:endParaRPr lang="he-IL"/>
        </a:p>
      </dgm:t>
    </dgm:pt>
    <dgm:pt modelId="{C610427F-4BF6-4C9A-8BF6-CB612A55A058}">
      <dgm:prSet phldrT="[Text]"/>
      <dgm:spPr>
        <a:solidFill>
          <a:srgbClr val="C00000"/>
        </a:solidFill>
      </dgm:spPr>
      <dgm:t>
        <a:bodyPr/>
        <a:lstStyle/>
        <a:p>
          <a:pPr rtl="1"/>
          <a:r>
            <a:rPr lang="en-US" dirty="0" smtClean="0"/>
            <a:t>Ranking and Scoring</a:t>
          </a:r>
          <a:endParaRPr lang="he-IL" dirty="0"/>
        </a:p>
      </dgm:t>
    </dgm:pt>
    <dgm:pt modelId="{D648C6C8-128B-48D8-B2A9-4DFB615A030D}" type="parTrans" cxnId="{5FB81839-D811-40CD-848E-139B9A6BBB7D}">
      <dgm:prSet/>
      <dgm:spPr/>
      <dgm:t>
        <a:bodyPr/>
        <a:lstStyle/>
        <a:p>
          <a:pPr rtl="1"/>
          <a:endParaRPr lang="he-IL"/>
        </a:p>
      </dgm:t>
    </dgm:pt>
    <dgm:pt modelId="{D4A88463-5690-4203-A1F3-E7E450E8A239}" type="sibTrans" cxnId="{5FB81839-D811-40CD-848E-139B9A6BBB7D}">
      <dgm:prSet/>
      <dgm:spPr/>
      <dgm:t>
        <a:bodyPr/>
        <a:lstStyle/>
        <a:p>
          <a:pPr rtl="1"/>
          <a:endParaRPr lang="he-IL"/>
        </a:p>
      </dgm:t>
    </dgm:pt>
    <dgm:pt modelId="{C0C31B23-32BF-425A-BA89-5CA52F432B63}" type="pres">
      <dgm:prSet presAssocID="{AC06CC08-1806-4C55-86F2-2414512175A1}" presName="linearFlow" presStyleCnt="0">
        <dgm:presLayoutVars>
          <dgm:resizeHandles val="exact"/>
        </dgm:presLayoutVars>
      </dgm:prSet>
      <dgm:spPr/>
    </dgm:pt>
    <dgm:pt modelId="{F20CF472-5C0E-4450-B398-0C99F566A5BE}" type="pres">
      <dgm:prSet presAssocID="{87B226A1-3DB8-4416-975D-915118903157}" presName="node" presStyleLbl="node1" presStyleIdx="0" presStyleCnt="3">
        <dgm:presLayoutVars>
          <dgm:bulletEnabled val="1"/>
        </dgm:presLayoutVars>
      </dgm:prSet>
      <dgm:spPr/>
      <dgm:t>
        <a:bodyPr/>
        <a:lstStyle/>
        <a:p>
          <a:pPr rtl="1"/>
          <a:endParaRPr lang="he-IL"/>
        </a:p>
      </dgm:t>
    </dgm:pt>
    <dgm:pt modelId="{A6B666E1-5A89-4C0F-9823-782FF4E31526}" type="pres">
      <dgm:prSet presAssocID="{94824C39-DC44-47A3-A58D-7C67AE48EB35}" presName="sibTrans" presStyleLbl="sibTrans2D1" presStyleIdx="0" presStyleCnt="2"/>
      <dgm:spPr/>
      <dgm:t>
        <a:bodyPr/>
        <a:lstStyle/>
        <a:p>
          <a:pPr rtl="1"/>
          <a:endParaRPr lang="he-IL"/>
        </a:p>
      </dgm:t>
    </dgm:pt>
    <dgm:pt modelId="{8771B989-4CEF-4C19-A43B-3546684CF00E}" type="pres">
      <dgm:prSet presAssocID="{94824C39-DC44-47A3-A58D-7C67AE48EB35}" presName="connectorText" presStyleLbl="sibTrans2D1" presStyleIdx="0" presStyleCnt="2"/>
      <dgm:spPr/>
      <dgm:t>
        <a:bodyPr/>
        <a:lstStyle/>
        <a:p>
          <a:pPr rtl="1"/>
          <a:endParaRPr lang="he-IL"/>
        </a:p>
      </dgm:t>
    </dgm:pt>
    <dgm:pt modelId="{705721D1-7176-4E6F-8F41-ED7A11AFA644}" type="pres">
      <dgm:prSet presAssocID="{BC87AD90-BC01-4D02-A088-8382ED500E90}" presName="node" presStyleLbl="node1" presStyleIdx="1" presStyleCnt="3">
        <dgm:presLayoutVars>
          <dgm:bulletEnabled val="1"/>
        </dgm:presLayoutVars>
      </dgm:prSet>
      <dgm:spPr/>
      <dgm:t>
        <a:bodyPr/>
        <a:lstStyle/>
        <a:p>
          <a:pPr rtl="1"/>
          <a:endParaRPr lang="he-IL"/>
        </a:p>
      </dgm:t>
    </dgm:pt>
    <dgm:pt modelId="{44276B3E-02D4-4855-8F7E-E9DE8EC9E038}" type="pres">
      <dgm:prSet presAssocID="{43E6A85C-D66F-4997-9B77-EC4DB23ADEEF}" presName="sibTrans" presStyleLbl="sibTrans2D1" presStyleIdx="1" presStyleCnt="2"/>
      <dgm:spPr/>
      <dgm:t>
        <a:bodyPr/>
        <a:lstStyle/>
        <a:p>
          <a:pPr rtl="1"/>
          <a:endParaRPr lang="he-IL"/>
        </a:p>
      </dgm:t>
    </dgm:pt>
    <dgm:pt modelId="{8BEF847D-9956-48AB-8542-5DCF1C3C8D06}" type="pres">
      <dgm:prSet presAssocID="{43E6A85C-D66F-4997-9B77-EC4DB23ADEEF}" presName="connectorText" presStyleLbl="sibTrans2D1" presStyleIdx="1" presStyleCnt="2"/>
      <dgm:spPr/>
      <dgm:t>
        <a:bodyPr/>
        <a:lstStyle/>
        <a:p>
          <a:pPr rtl="1"/>
          <a:endParaRPr lang="he-IL"/>
        </a:p>
      </dgm:t>
    </dgm:pt>
    <dgm:pt modelId="{37022086-3BC0-4AAB-A149-E85D13532985}" type="pres">
      <dgm:prSet presAssocID="{C610427F-4BF6-4C9A-8BF6-CB612A55A058}" presName="node" presStyleLbl="node1" presStyleIdx="2" presStyleCnt="3">
        <dgm:presLayoutVars>
          <dgm:bulletEnabled val="1"/>
        </dgm:presLayoutVars>
      </dgm:prSet>
      <dgm:spPr/>
      <dgm:t>
        <a:bodyPr/>
        <a:lstStyle/>
        <a:p>
          <a:pPr rtl="1"/>
          <a:endParaRPr lang="he-IL"/>
        </a:p>
      </dgm:t>
    </dgm:pt>
  </dgm:ptLst>
  <dgm:cxnLst>
    <dgm:cxn modelId="{615A7303-CB7E-451E-A732-E43EDC652E78}" type="presOf" srcId="{AC06CC08-1806-4C55-86F2-2414512175A1}" destId="{C0C31B23-32BF-425A-BA89-5CA52F432B63}" srcOrd="0" destOrd="0" presId="urn:microsoft.com/office/officeart/2005/8/layout/process2"/>
    <dgm:cxn modelId="{18AB80F1-510C-4B71-B4D1-3BFDC9430886}" type="presOf" srcId="{BC87AD90-BC01-4D02-A088-8382ED500E90}" destId="{705721D1-7176-4E6F-8F41-ED7A11AFA644}" srcOrd="0" destOrd="0" presId="urn:microsoft.com/office/officeart/2005/8/layout/process2"/>
    <dgm:cxn modelId="{D65A7F14-7151-4C83-BFFF-F76B70F7723E}" type="presOf" srcId="{94824C39-DC44-47A3-A58D-7C67AE48EB35}" destId="{A6B666E1-5A89-4C0F-9823-782FF4E31526}" srcOrd="0" destOrd="0" presId="urn:microsoft.com/office/officeart/2005/8/layout/process2"/>
    <dgm:cxn modelId="{77C2E583-6A79-4F11-B210-A99741273CBC}" srcId="{AC06CC08-1806-4C55-86F2-2414512175A1}" destId="{BC87AD90-BC01-4D02-A088-8382ED500E90}" srcOrd="1" destOrd="0" parTransId="{ABCDE353-1816-401C-87EC-09BD38EEC435}" sibTransId="{43E6A85C-D66F-4997-9B77-EC4DB23ADEEF}"/>
    <dgm:cxn modelId="{83B21EC6-739D-43DD-82E2-77742664D950}" type="presOf" srcId="{87B226A1-3DB8-4416-975D-915118903157}" destId="{F20CF472-5C0E-4450-B398-0C99F566A5BE}" srcOrd="0" destOrd="0" presId="urn:microsoft.com/office/officeart/2005/8/layout/process2"/>
    <dgm:cxn modelId="{5C078DC5-110B-4251-B3F2-D745DD6EFB9E}" type="presOf" srcId="{43E6A85C-D66F-4997-9B77-EC4DB23ADEEF}" destId="{8BEF847D-9956-48AB-8542-5DCF1C3C8D06}" srcOrd="1" destOrd="0" presId="urn:microsoft.com/office/officeart/2005/8/layout/process2"/>
    <dgm:cxn modelId="{5FB81839-D811-40CD-848E-139B9A6BBB7D}" srcId="{AC06CC08-1806-4C55-86F2-2414512175A1}" destId="{C610427F-4BF6-4C9A-8BF6-CB612A55A058}" srcOrd="2" destOrd="0" parTransId="{D648C6C8-128B-48D8-B2A9-4DFB615A030D}" sibTransId="{D4A88463-5690-4203-A1F3-E7E450E8A239}"/>
    <dgm:cxn modelId="{4563AC8E-2BC6-4DD5-AEAE-AD5DFFFA4210}" type="presOf" srcId="{94824C39-DC44-47A3-A58D-7C67AE48EB35}" destId="{8771B989-4CEF-4C19-A43B-3546684CF00E}" srcOrd="1" destOrd="0" presId="urn:microsoft.com/office/officeart/2005/8/layout/process2"/>
    <dgm:cxn modelId="{C519A144-86D4-4DF0-9E8B-A34DD1B845C5}" srcId="{AC06CC08-1806-4C55-86F2-2414512175A1}" destId="{87B226A1-3DB8-4416-975D-915118903157}" srcOrd="0" destOrd="0" parTransId="{5212920D-34EE-4BEA-A832-5388B8182F5B}" sibTransId="{94824C39-DC44-47A3-A58D-7C67AE48EB35}"/>
    <dgm:cxn modelId="{1DCB7E08-306D-44F1-A455-B548D0575951}" type="presOf" srcId="{43E6A85C-D66F-4997-9B77-EC4DB23ADEEF}" destId="{44276B3E-02D4-4855-8F7E-E9DE8EC9E038}" srcOrd="0" destOrd="0" presId="urn:microsoft.com/office/officeart/2005/8/layout/process2"/>
    <dgm:cxn modelId="{F4367473-E5E8-4E2B-8856-FD282CDD2BE6}" type="presOf" srcId="{C610427F-4BF6-4C9A-8BF6-CB612A55A058}" destId="{37022086-3BC0-4AAB-A149-E85D13532985}" srcOrd="0" destOrd="0" presId="urn:microsoft.com/office/officeart/2005/8/layout/process2"/>
    <dgm:cxn modelId="{6619A6C2-3FA3-4206-AB44-276E456A7916}" type="presParOf" srcId="{C0C31B23-32BF-425A-BA89-5CA52F432B63}" destId="{F20CF472-5C0E-4450-B398-0C99F566A5BE}" srcOrd="0" destOrd="0" presId="urn:microsoft.com/office/officeart/2005/8/layout/process2"/>
    <dgm:cxn modelId="{3C80FC61-51DF-46B4-8CE8-36CC8EA997BD}" type="presParOf" srcId="{C0C31B23-32BF-425A-BA89-5CA52F432B63}" destId="{A6B666E1-5A89-4C0F-9823-782FF4E31526}" srcOrd="1" destOrd="0" presId="urn:microsoft.com/office/officeart/2005/8/layout/process2"/>
    <dgm:cxn modelId="{A66C86B0-8E01-4F3D-81C9-4ADEC024E666}" type="presParOf" srcId="{A6B666E1-5A89-4C0F-9823-782FF4E31526}" destId="{8771B989-4CEF-4C19-A43B-3546684CF00E}" srcOrd="0" destOrd="0" presId="urn:microsoft.com/office/officeart/2005/8/layout/process2"/>
    <dgm:cxn modelId="{FBA3B4AA-83AB-4AA1-BDA2-8E5B7E0A2CAF}" type="presParOf" srcId="{C0C31B23-32BF-425A-BA89-5CA52F432B63}" destId="{705721D1-7176-4E6F-8F41-ED7A11AFA644}" srcOrd="2" destOrd="0" presId="urn:microsoft.com/office/officeart/2005/8/layout/process2"/>
    <dgm:cxn modelId="{4587DEE4-8EDE-46D0-A542-0CB178616AB2}" type="presParOf" srcId="{C0C31B23-32BF-425A-BA89-5CA52F432B63}" destId="{44276B3E-02D4-4855-8F7E-E9DE8EC9E038}" srcOrd="3" destOrd="0" presId="urn:microsoft.com/office/officeart/2005/8/layout/process2"/>
    <dgm:cxn modelId="{97A2B480-7978-4857-A328-9BB9C1D28823}" type="presParOf" srcId="{44276B3E-02D4-4855-8F7E-E9DE8EC9E038}" destId="{8BEF847D-9956-48AB-8542-5DCF1C3C8D06}" srcOrd="0" destOrd="0" presId="urn:microsoft.com/office/officeart/2005/8/layout/process2"/>
    <dgm:cxn modelId="{B84C7D19-CE03-4D44-9B0E-6D528972E721}" type="presParOf" srcId="{C0C31B23-32BF-425A-BA89-5CA52F432B63}" destId="{37022086-3BC0-4AAB-A149-E85D1353298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AB5E7-5752-4B10-A797-F7B0D3BF221C}">
      <dsp:nvSpPr>
        <dsp:cNvPr id="0" name=""/>
        <dsp:cNvSpPr/>
      </dsp:nvSpPr>
      <dsp:spPr>
        <a:xfrm>
          <a:off x="4933" y="0"/>
          <a:ext cx="2967632" cy="2163494"/>
        </a:xfrm>
        <a:prstGeom prst="roundRect">
          <a:avLst>
            <a:gd name="adj" fmla="val 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88900" bIns="0" numCol="1" spcCol="1270" anchor="ctr" anchorCtr="0">
          <a:noAutofit/>
        </a:bodyPr>
        <a:lstStyle/>
        <a:p>
          <a:pPr lvl="0" algn="ctr" defTabSz="889000" rtl="0">
            <a:lnSpc>
              <a:spcPct val="90000"/>
            </a:lnSpc>
            <a:spcBef>
              <a:spcPct val="0"/>
            </a:spcBef>
            <a:spcAft>
              <a:spcPct val="35000"/>
            </a:spcAft>
          </a:pPr>
          <a:r>
            <a:rPr lang="en-US" sz="2000" b="1" kern="1200" dirty="0" smtClean="0">
              <a:ln>
                <a:solidFill>
                  <a:schemeClr val="tx1"/>
                </a:solidFill>
              </a:ln>
              <a:effectLst>
                <a:outerShdw blurRad="63500" sx="102000" sy="102000" algn="ctr" rotWithShape="0">
                  <a:prstClr val="black">
                    <a:alpha val="40000"/>
                  </a:prstClr>
                </a:outerShdw>
              </a:effectLst>
            </a:rPr>
            <a:t>20000</a:t>
          </a:r>
          <a:r>
            <a:rPr lang="en-US" sz="2000" b="1" kern="1200" dirty="0" smtClean="0">
              <a:effectLst>
                <a:outerShdw blurRad="63500" sx="102000" sy="102000" algn="ctr" rotWithShape="0">
                  <a:prstClr val="black">
                    <a:alpha val="40000"/>
                  </a:prstClr>
                </a:outerShdw>
              </a:effectLst>
            </a:rPr>
            <a:t> </a:t>
          </a:r>
          <a:r>
            <a:rPr lang="en-US" sz="2000" b="1" kern="1200" dirty="0" smtClean="0">
              <a:ln>
                <a:solidFill>
                  <a:schemeClr val="tx1"/>
                </a:solidFill>
              </a:ln>
              <a:effectLst>
                <a:outerShdw blurRad="63500" sx="102000" sy="102000" algn="ctr" rotWithShape="0">
                  <a:prstClr val="black">
                    <a:alpha val="40000"/>
                  </a:prstClr>
                </a:outerShdw>
              </a:effectLst>
            </a:rPr>
            <a:t>compounds</a:t>
          </a:r>
          <a:endParaRPr lang="he-IL" sz="2000" b="1" kern="1200" dirty="0">
            <a:ln>
              <a:solidFill>
                <a:schemeClr val="tx1"/>
              </a:solidFill>
            </a:ln>
            <a:effectLst>
              <a:outerShdw blurRad="63500" sx="102000" sy="102000" algn="ctr" rotWithShape="0">
                <a:prstClr val="black">
                  <a:alpha val="40000"/>
                </a:prstClr>
              </a:outerShdw>
            </a:effectLst>
          </a:endParaRPr>
        </a:p>
      </dsp:txBody>
      <dsp:txXfrm rot="16200000">
        <a:off x="-585335" y="590269"/>
        <a:ext cx="1774065" cy="593526"/>
      </dsp:txXfrm>
    </dsp:sp>
    <dsp:sp modelId="{4A1356C8-6138-43DD-A9D4-D74412C90CA3}">
      <dsp:nvSpPr>
        <dsp:cNvPr id="0" name=""/>
        <dsp:cNvSpPr/>
      </dsp:nvSpPr>
      <dsp:spPr>
        <a:xfrm>
          <a:off x="598460" y="0"/>
          <a:ext cx="2210886" cy="216349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0" bIns="0" numCol="1" spcCol="1270" anchor="ctr" anchorCtr="0">
          <a:noAutofit/>
        </a:bodyPr>
        <a:lstStyle/>
        <a:p>
          <a:pPr lvl="0" algn="ctr" defTabSz="1244600" rtl="0">
            <a:lnSpc>
              <a:spcPct val="90000"/>
            </a:lnSpc>
            <a:spcBef>
              <a:spcPct val="0"/>
            </a:spcBef>
            <a:spcAft>
              <a:spcPct val="35000"/>
            </a:spcAft>
          </a:pPr>
          <a:r>
            <a:rPr lang="en-US" sz="2800" b="1" kern="1200" dirty="0" smtClean="0">
              <a:ln>
                <a:solidFill>
                  <a:schemeClr val="tx1"/>
                </a:solidFill>
              </a:ln>
              <a:effectLst>
                <a:outerShdw blurRad="63500" sx="102000" sy="102000" algn="ctr" rotWithShape="0">
                  <a:prstClr val="black">
                    <a:alpha val="40000"/>
                  </a:prstClr>
                </a:outerShdw>
              </a:effectLst>
            </a:rPr>
            <a:t>Combinatorial</a:t>
          </a:r>
          <a:r>
            <a:rPr lang="en-US" sz="2800" b="1" kern="1200" dirty="0" smtClean="0">
              <a:effectLst>
                <a:outerShdw blurRad="63500" sx="102000" sy="102000" algn="ctr" rotWithShape="0">
                  <a:prstClr val="black">
                    <a:alpha val="40000"/>
                  </a:prstClr>
                </a:outerShdw>
              </a:effectLst>
            </a:rPr>
            <a:t> </a:t>
          </a:r>
          <a:r>
            <a:rPr lang="en-US" sz="2800" b="1" kern="1200" dirty="0" smtClean="0">
              <a:ln>
                <a:solidFill>
                  <a:schemeClr val="tx1"/>
                </a:solidFill>
              </a:ln>
              <a:effectLst>
                <a:outerShdw blurRad="63500" sx="102000" sy="102000" algn="ctr" rotWithShape="0">
                  <a:prstClr val="black">
                    <a:alpha val="40000"/>
                  </a:prstClr>
                </a:outerShdw>
              </a:effectLst>
            </a:rPr>
            <a:t>Library</a:t>
          </a:r>
          <a:r>
            <a:rPr lang="en-US" sz="2800" b="1" kern="1200" dirty="0" smtClean="0">
              <a:effectLst>
                <a:outerShdw blurRad="63500" sx="102000" sy="102000" algn="ctr" rotWithShape="0">
                  <a:prstClr val="black">
                    <a:alpha val="40000"/>
                  </a:prstClr>
                </a:outerShdw>
              </a:effectLst>
            </a:rPr>
            <a:t> </a:t>
          </a:r>
          <a:r>
            <a:rPr lang="en-US" sz="2800" b="1" kern="1200" dirty="0" smtClean="0">
              <a:ln>
                <a:solidFill>
                  <a:schemeClr val="tx1"/>
                </a:solidFill>
              </a:ln>
              <a:effectLst>
                <a:outerShdw blurRad="63500" sx="102000" sy="102000" algn="ctr" rotWithShape="0">
                  <a:prstClr val="black">
                    <a:alpha val="40000"/>
                  </a:prstClr>
                </a:outerShdw>
              </a:effectLst>
            </a:rPr>
            <a:t>Screen</a:t>
          </a:r>
          <a:endParaRPr lang="he-IL" sz="2800" b="1" kern="1200" dirty="0">
            <a:ln>
              <a:solidFill>
                <a:schemeClr val="tx1"/>
              </a:solidFill>
            </a:ln>
            <a:effectLst>
              <a:outerShdw blurRad="63500" sx="102000" sy="102000" algn="ctr" rotWithShape="0">
                <a:prstClr val="black">
                  <a:alpha val="40000"/>
                </a:prstClr>
              </a:outerShdw>
            </a:effectLst>
          </a:endParaRPr>
        </a:p>
      </dsp:txBody>
      <dsp:txXfrm>
        <a:off x="598460" y="0"/>
        <a:ext cx="2210886" cy="2163494"/>
      </dsp:txXfrm>
    </dsp:sp>
    <dsp:sp modelId="{27A077AB-5740-4A77-913A-E8134FD02999}">
      <dsp:nvSpPr>
        <dsp:cNvPr id="0" name=""/>
        <dsp:cNvSpPr/>
      </dsp:nvSpPr>
      <dsp:spPr>
        <a:xfrm>
          <a:off x="3076433" y="0"/>
          <a:ext cx="2967632" cy="2163494"/>
        </a:xfrm>
        <a:prstGeom prst="roundRect">
          <a:avLst>
            <a:gd name="adj" fmla="val 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bodyPr>
        <a:lstStyle/>
        <a:p>
          <a:pPr lvl="0" algn="ctr" defTabSz="844550" rtl="0">
            <a:lnSpc>
              <a:spcPct val="90000"/>
            </a:lnSpc>
            <a:spcBef>
              <a:spcPct val="0"/>
            </a:spcBef>
            <a:spcAft>
              <a:spcPct val="35000"/>
            </a:spcAft>
          </a:pPr>
          <a:r>
            <a:rPr lang="en-US" sz="1900" b="1" kern="1200" dirty="0" smtClean="0">
              <a:ln>
                <a:solidFill>
                  <a:schemeClr val="tx1"/>
                </a:solidFill>
              </a:ln>
            </a:rPr>
            <a:t>100 </a:t>
          </a:r>
          <a:r>
            <a:rPr lang="en-US" sz="1900" b="1" kern="1200" dirty="0" smtClean="0">
              <a:ln>
                <a:solidFill>
                  <a:schemeClr val="tx1"/>
                </a:solidFill>
              </a:ln>
              <a:effectLst>
                <a:outerShdw blurRad="63500" sx="102000" sy="102000" algn="ctr" rotWithShape="0">
                  <a:prstClr val="black">
                    <a:alpha val="40000"/>
                  </a:prstClr>
                </a:outerShdw>
              </a:effectLst>
            </a:rPr>
            <a:t>Compounds</a:t>
          </a:r>
          <a:endParaRPr lang="he-IL" sz="1900" b="1" kern="1200" dirty="0">
            <a:ln>
              <a:solidFill>
                <a:schemeClr val="tx1"/>
              </a:solidFill>
            </a:ln>
            <a:effectLst>
              <a:outerShdw blurRad="63500" sx="102000" sy="102000" algn="ctr" rotWithShape="0">
                <a:prstClr val="black">
                  <a:alpha val="40000"/>
                </a:prstClr>
              </a:outerShdw>
            </a:effectLst>
          </a:endParaRPr>
        </a:p>
      </dsp:txBody>
      <dsp:txXfrm rot="16200000">
        <a:off x="2486164" y="590269"/>
        <a:ext cx="1774065" cy="593526"/>
      </dsp:txXfrm>
    </dsp:sp>
    <dsp:sp modelId="{173B5BA0-0CFC-46B1-A08E-9F9A1C497575}">
      <dsp:nvSpPr>
        <dsp:cNvPr id="0" name=""/>
        <dsp:cNvSpPr/>
      </dsp:nvSpPr>
      <dsp:spPr>
        <a:xfrm rot="5400000">
          <a:off x="2932323" y="1631825"/>
          <a:ext cx="317896" cy="445144"/>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4213E6-84FE-4FA6-8DD0-59F4B32427EA}">
      <dsp:nvSpPr>
        <dsp:cNvPr id="0" name=""/>
        <dsp:cNvSpPr/>
      </dsp:nvSpPr>
      <dsp:spPr>
        <a:xfrm>
          <a:off x="3669960" y="0"/>
          <a:ext cx="2210886" cy="216349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0" bIns="0" numCol="1" spcCol="1270" anchor="ctr" anchorCtr="0">
          <a:noAutofit/>
        </a:bodyPr>
        <a:lstStyle/>
        <a:p>
          <a:pPr lvl="0" algn="ctr" defTabSz="1244600" rtl="0">
            <a:lnSpc>
              <a:spcPct val="90000"/>
            </a:lnSpc>
            <a:spcBef>
              <a:spcPct val="0"/>
            </a:spcBef>
            <a:spcAft>
              <a:spcPct val="35000"/>
            </a:spcAft>
          </a:pPr>
          <a:r>
            <a:rPr lang="en-US" sz="2800" b="1" kern="1200" dirty="0" smtClean="0">
              <a:ln>
                <a:solidFill>
                  <a:schemeClr val="tx1"/>
                </a:solidFill>
              </a:ln>
              <a:effectLst>
                <a:outerShdw blurRad="63500" sx="102000" sy="102000" algn="ctr" rotWithShape="0">
                  <a:prstClr val="black">
                    <a:alpha val="40000"/>
                  </a:prstClr>
                </a:outerShdw>
              </a:effectLst>
            </a:rPr>
            <a:t>Hit</a:t>
          </a:r>
          <a:r>
            <a:rPr lang="en-US" sz="2800" b="1" kern="1200" dirty="0" smtClean="0">
              <a:effectLst>
                <a:outerShdw blurRad="63500" sx="102000" sy="102000" algn="ctr" rotWithShape="0">
                  <a:prstClr val="black">
                    <a:alpha val="40000"/>
                  </a:prstClr>
                </a:outerShdw>
              </a:effectLst>
            </a:rPr>
            <a:t> </a:t>
          </a:r>
          <a:r>
            <a:rPr lang="en-US" sz="2800" b="1" kern="1200" dirty="0" smtClean="0">
              <a:ln>
                <a:solidFill>
                  <a:schemeClr val="tx1"/>
                </a:solidFill>
              </a:ln>
              <a:effectLst>
                <a:outerShdw blurRad="63500" sx="102000" sy="102000" algn="ctr" rotWithShape="0">
                  <a:prstClr val="black">
                    <a:alpha val="40000"/>
                  </a:prstClr>
                </a:outerShdw>
              </a:effectLst>
            </a:rPr>
            <a:t>Identification</a:t>
          </a:r>
          <a:endParaRPr lang="he-IL" sz="2800" b="1" kern="1200" dirty="0">
            <a:ln>
              <a:solidFill>
                <a:schemeClr val="tx1"/>
              </a:solidFill>
            </a:ln>
            <a:effectLst>
              <a:outerShdw blurRad="63500" sx="102000" sy="102000" algn="ctr" rotWithShape="0">
                <a:prstClr val="black">
                  <a:alpha val="40000"/>
                </a:prstClr>
              </a:outerShdw>
            </a:effectLst>
          </a:endParaRPr>
        </a:p>
      </dsp:txBody>
      <dsp:txXfrm>
        <a:off x="3669960" y="0"/>
        <a:ext cx="2210886" cy="2163494"/>
      </dsp:txXfrm>
    </dsp:sp>
    <dsp:sp modelId="{380EFC99-7F7B-4F40-AF9A-6683CEC3CC92}">
      <dsp:nvSpPr>
        <dsp:cNvPr id="0" name=""/>
        <dsp:cNvSpPr/>
      </dsp:nvSpPr>
      <dsp:spPr>
        <a:xfrm>
          <a:off x="6147933" y="0"/>
          <a:ext cx="2967632" cy="2163494"/>
        </a:xfrm>
        <a:prstGeom prst="roundRect">
          <a:avLst>
            <a:gd name="adj" fmla="val 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ctr" defTabSz="889000" rtl="0">
            <a:lnSpc>
              <a:spcPct val="90000"/>
            </a:lnSpc>
            <a:spcBef>
              <a:spcPct val="0"/>
            </a:spcBef>
            <a:spcAft>
              <a:spcPct val="35000"/>
            </a:spcAft>
          </a:pPr>
          <a:r>
            <a:rPr lang="en-US" sz="2000" b="1" kern="1200" dirty="0" smtClean="0">
              <a:ln>
                <a:solidFill>
                  <a:schemeClr val="tx1"/>
                </a:solidFill>
              </a:ln>
              <a:effectLst>
                <a:outerShdw blurRad="63500" sx="102000" sy="102000" algn="ctr" rotWithShape="0">
                  <a:prstClr val="black">
                    <a:alpha val="40000"/>
                  </a:prstClr>
                </a:outerShdw>
              </a:effectLst>
            </a:rPr>
            <a:t>4 Compounds</a:t>
          </a:r>
          <a:endParaRPr lang="he-IL" sz="2000" b="1" kern="1200" dirty="0">
            <a:ln>
              <a:solidFill>
                <a:schemeClr val="tx1"/>
              </a:solidFill>
            </a:ln>
            <a:effectLst>
              <a:outerShdw blurRad="63500" sx="102000" sy="102000" algn="ctr" rotWithShape="0">
                <a:prstClr val="black">
                  <a:alpha val="40000"/>
                </a:prstClr>
              </a:outerShdw>
            </a:effectLst>
          </a:endParaRPr>
        </a:p>
      </dsp:txBody>
      <dsp:txXfrm rot="16200000">
        <a:off x="5557664" y="590269"/>
        <a:ext cx="1774065" cy="593526"/>
      </dsp:txXfrm>
    </dsp:sp>
    <dsp:sp modelId="{6A0B3965-BB3C-4D55-91DF-FB319A7EAE22}">
      <dsp:nvSpPr>
        <dsp:cNvPr id="0" name=""/>
        <dsp:cNvSpPr/>
      </dsp:nvSpPr>
      <dsp:spPr>
        <a:xfrm rot="5400000">
          <a:off x="6003823" y="1631825"/>
          <a:ext cx="317896" cy="445144"/>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3E67CB-9AC6-4E37-BB12-913F676E45FB}">
      <dsp:nvSpPr>
        <dsp:cNvPr id="0" name=""/>
        <dsp:cNvSpPr/>
      </dsp:nvSpPr>
      <dsp:spPr>
        <a:xfrm>
          <a:off x="6741460" y="0"/>
          <a:ext cx="2210886" cy="216349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0" bIns="0" numCol="1" spcCol="1270" anchor="ctr" anchorCtr="0">
          <a:noAutofit/>
        </a:bodyPr>
        <a:lstStyle/>
        <a:p>
          <a:pPr lvl="0" algn="ctr" defTabSz="1244600" rtl="0">
            <a:lnSpc>
              <a:spcPct val="90000"/>
            </a:lnSpc>
            <a:spcBef>
              <a:spcPct val="0"/>
            </a:spcBef>
            <a:spcAft>
              <a:spcPct val="35000"/>
            </a:spcAft>
          </a:pPr>
          <a:r>
            <a:rPr lang="en-US" sz="2800" b="1" kern="1200" dirty="0" smtClean="0">
              <a:ln>
                <a:solidFill>
                  <a:schemeClr val="tx1"/>
                </a:solidFill>
              </a:ln>
              <a:effectLst>
                <a:outerShdw blurRad="63500" sx="102000" sy="102000" algn="ctr" rotWithShape="0">
                  <a:prstClr val="black">
                    <a:alpha val="40000"/>
                  </a:prstClr>
                </a:outerShdw>
              </a:effectLst>
            </a:rPr>
            <a:t>Lead discovery</a:t>
          </a:r>
          <a:endParaRPr lang="he-IL" sz="2800" b="1" kern="1200" dirty="0">
            <a:ln>
              <a:solidFill>
                <a:schemeClr val="tx1"/>
              </a:solidFill>
            </a:ln>
            <a:effectLst>
              <a:outerShdw blurRad="63500" sx="102000" sy="102000" algn="ctr" rotWithShape="0">
                <a:prstClr val="black">
                  <a:alpha val="40000"/>
                </a:prstClr>
              </a:outerShdw>
            </a:effectLst>
          </a:endParaRPr>
        </a:p>
      </dsp:txBody>
      <dsp:txXfrm>
        <a:off x="6741460" y="0"/>
        <a:ext cx="2210886" cy="2163494"/>
      </dsp:txXfrm>
    </dsp:sp>
    <dsp:sp modelId="{9E5576FA-2A9B-4322-B028-4DD96E525307}">
      <dsp:nvSpPr>
        <dsp:cNvPr id="0" name=""/>
        <dsp:cNvSpPr/>
      </dsp:nvSpPr>
      <dsp:spPr>
        <a:xfrm>
          <a:off x="9219433" y="0"/>
          <a:ext cx="2967632" cy="2163494"/>
        </a:xfrm>
        <a:prstGeom prst="roundRect">
          <a:avLst>
            <a:gd name="adj" fmla="val 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bodyPr>
        <a:lstStyle/>
        <a:p>
          <a:pPr lvl="0" algn="ctr" defTabSz="844550" rtl="0">
            <a:lnSpc>
              <a:spcPct val="90000"/>
            </a:lnSpc>
            <a:spcBef>
              <a:spcPct val="0"/>
            </a:spcBef>
            <a:spcAft>
              <a:spcPct val="35000"/>
            </a:spcAft>
          </a:pPr>
          <a:r>
            <a:rPr lang="en-US" sz="1900" b="1" kern="1200" dirty="0" smtClean="0">
              <a:ln>
                <a:solidFill>
                  <a:schemeClr val="tx1"/>
                </a:solidFill>
              </a:ln>
              <a:effectLst>
                <a:outerShdw blurRad="63500" sx="102000" sy="102000" algn="ctr" rotWithShape="0">
                  <a:prstClr val="black">
                    <a:alpha val="40000"/>
                  </a:prstClr>
                </a:outerShdw>
              </a:effectLst>
            </a:rPr>
            <a:t>60 Compounds</a:t>
          </a:r>
          <a:endParaRPr lang="he-IL" sz="1900" b="1" kern="1200" dirty="0">
            <a:ln>
              <a:solidFill>
                <a:schemeClr val="tx1"/>
              </a:solidFill>
            </a:ln>
            <a:effectLst>
              <a:outerShdw blurRad="63500" sx="102000" sy="102000" algn="ctr" rotWithShape="0">
                <a:prstClr val="black">
                  <a:alpha val="40000"/>
                </a:prstClr>
              </a:outerShdw>
            </a:effectLst>
          </a:endParaRPr>
        </a:p>
      </dsp:txBody>
      <dsp:txXfrm rot="16200000">
        <a:off x="8629164" y="590269"/>
        <a:ext cx="1774065" cy="593526"/>
      </dsp:txXfrm>
    </dsp:sp>
    <dsp:sp modelId="{31CF953F-8E7C-4213-A52F-469EDB18CE03}">
      <dsp:nvSpPr>
        <dsp:cNvPr id="0" name=""/>
        <dsp:cNvSpPr/>
      </dsp:nvSpPr>
      <dsp:spPr>
        <a:xfrm rot="5400000">
          <a:off x="9075323" y="1631825"/>
          <a:ext cx="317896" cy="445144"/>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ED2A9E6-2257-465D-B843-DD1D7AF8AF12}">
      <dsp:nvSpPr>
        <dsp:cNvPr id="0" name=""/>
        <dsp:cNvSpPr/>
      </dsp:nvSpPr>
      <dsp:spPr>
        <a:xfrm>
          <a:off x="9812960" y="0"/>
          <a:ext cx="2210886" cy="216349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0" bIns="0" numCol="1" spcCol="1270" anchor="ctr" anchorCtr="0">
          <a:noAutofit/>
        </a:bodyPr>
        <a:lstStyle/>
        <a:p>
          <a:pPr lvl="0" algn="ctr" defTabSz="1244600" rtl="0">
            <a:lnSpc>
              <a:spcPct val="90000"/>
            </a:lnSpc>
            <a:spcBef>
              <a:spcPct val="0"/>
            </a:spcBef>
            <a:spcAft>
              <a:spcPct val="35000"/>
            </a:spcAft>
          </a:pPr>
          <a:r>
            <a:rPr lang="en-US" sz="2800" b="1" kern="1200" dirty="0" smtClean="0">
              <a:ln>
                <a:solidFill>
                  <a:schemeClr val="tx1"/>
                </a:solidFill>
              </a:ln>
              <a:effectLst>
                <a:outerShdw blurRad="63500" sx="102000" sy="102000" algn="ctr" rotWithShape="0">
                  <a:prstClr val="black">
                    <a:alpha val="40000"/>
                  </a:prstClr>
                </a:outerShdw>
              </a:effectLst>
            </a:rPr>
            <a:t>Lead</a:t>
          </a:r>
          <a:r>
            <a:rPr lang="en-US" sz="2800" b="1" kern="1200" dirty="0" smtClean="0">
              <a:effectLst>
                <a:outerShdw blurRad="63500" sx="102000" sy="102000" algn="ctr" rotWithShape="0">
                  <a:prstClr val="black">
                    <a:alpha val="40000"/>
                  </a:prstClr>
                </a:outerShdw>
              </a:effectLst>
            </a:rPr>
            <a:t> </a:t>
          </a:r>
          <a:r>
            <a:rPr lang="en-US" sz="2800" b="1" kern="1200" dirty="0" smtClean="0">
              <a:ln>
                <a:solidFill>
                  <a:schemeClr val="tx1"/>
                </a:solidFill>
              </a:ln>
              <a:effectLst>
                <a:outerShdw blurRad="63500" sx="102000" sy="102000" algn="ctr" rotWithShape="0">
                  <a:prstClr val="black">
                    <a:alpha val="40000"/>
                  </a:prstClr>
                </a:outerShdw>
              </a:effectLst>
            </a:rPr>
            <a:t>Optimization</a:t>
          </a:r>
          <a:endParaRPr lang="he-IL" sz="2800" b="1" kern="1200" dirty="0">
            <a:ln>
              <a:solidFill>
                <a:schemeClr val="tx1"/>
              </a:solidFill>
            </a:ln>
            <a:effectLst>
              <a:outerShdw blurRad="63500" sx="102000" sy="102000" algn="ctr" rotWithShape="0">
                <a:prstClr val="black">
                  <a:alpha val="40000"/>
                </a:prstClr>
              </a:outerShdw>
            </a:effectLst>
          </a:endParaRPr>
        </a:p>
      </dsp:txBody>
      <dsp:txXfrm>
        <a:off x="9812960" y="0"/>
        <a:ext cx="2210886" cy="216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F472-5C0E-4450-B398-0C99F566A5BE}">
      <dsp:nvSpPr>
        <dsp:cNvPr id="0" name=""/>
        <dsp:cNvSpPr/>
      </dsp:nvSpPr>
      <dsp:spPr>
        <a:xfrm>
          <a:off x="215741" y="0"/>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Receptor Grid Generation</a:t>
          </a:r>
          <a:endParaRPr lang="he-IL" sz="3300" kern="1200" dirty="0"/>
        </a:p>
      </dsp:txBody>
      <dsp:txXfrm>
        <a:off x="264981" y="49240"/>
        <a:ext cx="2927612" cy="1582682"/>
      </dsp:txXfrm>
    </dsp:sp>
    <dsp:sp modelId="{A6B666E1-5A89-4C0F-9823-782FF4E31526}">
      <dsp:nvSpPr>
        <dsp:cNvPr id="0" name=""/>
        <dsp:cNvSpPr/>
      </dsp:nvSpPr>
      <dsp:spPr>
        <a:xfrm rot="5400000">
          <a:off x="1413569" y="1723191"/>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1786235"/>
        <a:ext cx="453913" cy="441305"/>
      </dsp:txXfrm>
    </dsp:sp>
    <dsp:sp modelId="{705721D1-7176-4E6F-8F41-ED7A11AFA644}">
      <dsp:nvSpPr>
        <dsp:cNvPr id="0" name=""/>
        <dsp:cNvSpPr/>
      </dsp:nvSpPr>
      <dsp:spPr>
        <a:xfrm>
          <a:off x="215741" y="2521743"/>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Conformational Sampling</a:t>
          </a:r>
          <a:endParaRPr lang="he-IL" sz="3300" kern="1200" dirty="0"/>
        </a:p>
      </dsp:txBody>
      <dsp:txXfrm>
        <a:off x="264981" y="2570983"/>
        <a:ext cx="2927612" cy="1582682"/>
      </dsp:txXfrm>
    </dsp:sp>
    <dsp:sp modelId="{44276B3E-02D4-4855-8F7E-E9DE8EC9E038}">
      <dsp:nvSpPr>
        <dsp:cNvPr id="0" name=""/>
        <dsp:cNvSpPr/>
      </dsp:nvSpPr>
      <dsp:spPr>
        <a:xfrm rot="5400000">
          <a:off x="1413569" y="4244935"/>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4307979"/>
        <a:ext cx="453913" cy="441305"/>
      </dsp:txXfrm>
    </dsp:sp>
    <dsp:sp modelId="{37022086-3BC0-4AAB-A149-E85D13532985}">
      <dsp:nvSpPr>
        <dsp:cNvPr id="0" name=""/>
        <dsp:cNvSpPr/>
      </dsp:nvSpPr>
      <dsp:spPr>
        <a:xfrm>
          <a:off x="215741" y="5043487"/>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Ranking and Scoring</a:t>
          </a:r>
          <a:endParaRPr lang="he-IL" sz="3300" kern="1200" dirty="0"/>
        </a:p>
      </dsp:txBody>
      <dsp:txXfrm>
        <a:off x="264981" y="5092727"/>
        <a:ext cx="2927612" cy="1582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F472-5C0E-4450-B398-0C99F566A5BE}">
      <dsp:nvSpPr>
        <dsp:cNvPr id="0" name=""/>
        <dsp:cNvSpPr/>
      </dsp:nvSpPr>
      <dsp:spPr>
        <a:xfrm>
          <a:off x="215741" y="0"/>
          <a:ext cx="3026092" cy="1681162"/>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Receptor Grid Generation</a:t>
          </a:r>
          <a:endParaRPr lang="he-IL" sz="3300" kern="1200" dirty="0"/>
        </a:p>
      </dsp:txBody>
      <dsp:txXfrm>
        <a:off x="264981" y="49240"/>
        <a:ext cx="2927612" cy="1582682"/>
      </dsp:txXfrm>
    </dsp:sp>
    <dsp:sp modelId="{A6B666E1-5A89-4C0F-9823-782FF4E31526}">
      <dsp:nvSpPr>
        <dsp:cNvPr id="0" name=""/>
        <dsp:cNvSpPr/>
      </dsp:nvSpPr>
      <dsp:spPr>
        <a:xfrm rot="5400000">
          <a:off x="1413569" y="1723191"/>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1786235"/>
        <a:ext cx="453913" cy="441305"/>
      </dsp:txXfrm>
    </dsp:sp>
    <dsp:sp modelId="{705721D1-7176-4E6F-8F41-ED7A11AFA644}">
      <dsp:nvSpPr>
        <dsp:cNvPr id="0" name=""/>
        <dsp:cNvSpPr/>
      </dsp:nvSpPr>
      <dsp:spPr>
        <a:xfrm>
          <a:off x="215741" y="2521743"/>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Conformational Sampling</a:t>
          </a:r>
          <a:endParaRPr lang="he-IL" sz="3300" kern="1200" dirty="0"/>
        </a:p>
      </dsp:txBody>
      <dsp:txXfrm>
        <a:off x="264981" y="2570983"/>
        <a:ext cx="2927612" cy="1582682"/>
      </dsp:txXfrm>
    </dsp:sp>
    <dsp:sp modelId="{44276B3E-02D4-4855-8F7E-E9DE8EC9E038}">
      <dsp:nvSpPr>
        <dsp:cNvPr id="0" name=""/>
        <dsp:cNvSpPr/>
      </dsp:nvSpPr>
      <dsp:spPr>
        <a:xfrm rot="5400000">
          <a:off x="1413569" y="4244935"/>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4307979"/>
        <a:ext cx="453913" cy="441305"/>
      </dsp:txXfrm>
    </dsp:sp>
    <dsp:sp modelId="{37022086-3BC0-4AAB-A149-E85D13532985}">
      <dsp:nvSpPr>
        <dsp:cNvPr id="0" name=""/>
        <dsp:cNvSpPr/>
      </dsp:nvSpPr>
      <dsp:spPr>
        <a:xfrm>
          <a:off x="215741" y="5043487"/>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Ranking and Scoring</a:t>
          </a:r>
          <a:endParaRPr lang="he-IL" sz="3300" kern="1200" dirty="0"/>
        </a:p>
      </dsp:txBody>
      <dsp:txXfrm>
        <a:off x="264981" y="5092727"/>
        <a:ext cx="2927612" cy="1582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F472-5C0E-4450-B398-0C99F566A5BE}">
      <dsp:nvSpPr>
        <dsp:cNvPr id="0" name=""/>
        <dsp:cNvSpPr/>
      </dsp:nvSpPr>
      <dsp:spPr>
        <a:xfrm>
          <a:off x="215741" y="0"/>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Receptor Grid Generation</a:t>
          </a:r>
          <a:endParaRPr lang="he-IL" sz="3300" kern="1200" dirty="0"/>
        </a:p>
      </dsp:txBody>
      <dsp:txXfrm>
        <a:off x="264981" y="49240"/>
        <a:ext cx="2927612" cy="1582682"/>
      </dsp:txXfrm>
    </dsp:sp>
    <dsp:sp modelId="{A6B666E1-5A89-4C0F-9823-782FF4E31526}">
      <dsp:nvSpPr>
        <dsp:cNvPr id="0" name=""/>
        <dsp:cNvSpPr/>
      </dsp:nvSpPr>
      <dsp:spPr>
        <a:xfrm rot="5400000">
          <a:off x="1413569" y="1723191"/>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1786235"/>
        <a:ext cx="453913" cy="441305"/>
      </dsp:txXfrm>
    </dsp:sp>
    <dsp:sp modelId="{705721D1-7176-4E6F-8F41-ED7A11AFA644}">
      <dsp:nvSpPr>
        <dsp:cNvPr id="0" name=""/>
        <dsp:cNvSpPr/>
      </dsp:nvSpPr>
      <dsp:spPr>
        <a:xfrm>
          <a:off x="215741" y="2521743"/>
          <a:ext cx="3026092" cy="1681162"/>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Conformational Sampling</a:t>
          </a:r>
          <a:endParaRPr lang="he-IL" sz="3300" kern="1200" dirty="0"/>
        </a:p>
      </dsp:txBody>
      <dsp:txXfrm>
        <a:off x="264981" y="2570983"/>
        <a:ext cx="2927612" cy="1582682"/>
      </dsp:txXfrm>
    </dsp:sp>
    <dsp:sp modelId="{44276B3E-02D4-4855-8F7E-E9DE8EC9E038}">
      <dsp:nvSpPr>
        <dsp:cNvPr id="0" name=""/>
        <dsp:cNvSpPr/>
      </dsp:nvSpPr>
      <dsp:spPr>
        <a:xfrm rot="5400000">
          <a:off x="1413569" y="4244935"/>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4307979"/>
        <a:ext cx="453913" cy="441305"/>
      </dsp:txXfrm>
    </dsp:sp>
    <dsp:sp modelId="{37022086-3BC0-4AAB-A149-E85D13532985}">
      <dsp:nvSpPr>
        <dsp:cNvPr id="0" name=""/>
        <dsp:cNvSpPr/>
      </dsp:nvSpPr>
      <dsp:spPr>
        <a:xfrm>
          <a:off x="215741" y="5043487"/>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Ranking and Scoring</a:t>
          </a:r>
          <a:endParaRPr lang="he-IL" sz="3300" kern="1200" dirty="0"/>
        </a:p>
      </dsp:txBody>
      <dsp:txXfrm>
        <a:off x="264981" y="5092727"/>
        <a:ext cx="2927612" cy="1582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F472-5C0E-4450-B398-0C99F566A5BE}">
      <dsp:nvSpPr>
        <dsp:cNvPr id="0" name=""/>
        <dsp:cNvSpPr/>
      </dsp:nvSpPr>
      <dsp:spPr>
        <a:xfrm>
          <a:off x="215741" y="0"/>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Receptor Grid Generation</a:t>
          </a:r>
          <a:endParaRPr lang="he-IL" sz="3300" kern="1200" dirty="0"/>
        </a:p>
      </dsp:txBody>
      <dsp:txXfrm>
        <a:off x="264981" y="49240"/>
        <a:ext cx="2927612" cy="1582682"/>
      </dsp:txXfrm>
    </dsp:sp>
    <dsp:sp modelId="{A6B666E1-5A89-4C0F-9823-782FF4E31526}">
      <dsp:nvSpPr>
        <dsp:cNvPr id="0" name=""/>
        <dsp:cNvSpPr/>
      </dsp:nvSpPr>
      <dsp:spPr>
        <a:xfrm rot="5400000">
          <a:off x="1413569" y="1723191"/>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1786235"/>
        <a:ext cx="453913" cy="441305"/>
      </dsp:txXfrm>
    </dsp:sp>
    <dsp:sp modelId="{705721D1-7176-4E6F-8F41-ED7A11AFA644}">
      <dsp:nvSpPr>
        <dsp:cNvPr id="0" name=""/>
        <dsp:cNvSpPr/>
      </dsp:nvSpPr>
      <dsp:spPr>
        <a:xfrm>
          <a:off x="215741" y="2521743"/>
          <a:ext cx="3026092" cy="168116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Conformational Sampling</a:t>
          </a:r>
          <a:endParaRPr lang="he-IL" sz="3300" kern="1200" dirty="0"/>
        </a:p>
      </dsp:txBody>
      <dsp:txXfrm>
        <a:off x="264981" y="2570983"/>
        <a:ext cx="2927612" cy="1582682"/>
      </dsp:txXfrm>
    </dsp:sp>
    <dsp:sp modelId="{44276B3E-02D4-4855-8F7E-E9DE8EC9E038}">
      <dsp:nvSpPr>
        <dsp:cNvPr id="0" name=""/>
        <dsp:cNvSpPr/>
      </dsp:nvSpPr>
      <dsp:spPr>
        <a:xfrm rot="5400000">
          <a:off x="1413569" y="4244935"/>
          <a:ext cx="630435" cy="756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he-IL" sz="2600" kern="1200"/>
        </a:p>
      </dsp:txBody>
      <dsp:txXfrm rot="-5400000">
        <a:off x="1501830" y="4307979"/>
        <a:ext cx="453913" cy="441305"/>
      </dsp:txXfrm>
    </dsp:sp>
    <dsp:sp modelId="{37022086-3BC0-4AAB-A149-E85D13532985}">
      <dsp:nvSpPr>
        <dsp:cNvPr id="0" name=""/>
        <dsp:cNvSpPr/>
      </dsp:nvSpPr>
      <dsp:spPr>
        <a:xfrm>
          <a:off x="215741" y="5043487"/>
          <a:ext cx="3026092" cy="1681162"/>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en-US" sz="3300" kern="1200" dirty="0" smtClean="0"/>
            <a:t>Ranking and Scoring</a:t>
          </a:r>
          <a:endParaRPr lang="he-IL" sz="3300" kern="1200" dirty="0"/>
        </a:p>
      </dsp:txBody>
      <dsp:txXfrm>
        <a:off x="264981" y="5092727"/>
        <a:ext cx="2927612" cy="1582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E8BD9683-722C-40D1-BFA2-52A485E9506B}" type="datetimeFigureOut">
              <a:rPr lang="he-IL" smtClean="0"/>
              <a:t>א'/אדר ב/תשע"ו</a:t>
            </a:fld>
            <a:endParaRPr lang="he-IL"/>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AD4C55CB-A84B-4C71-93BD-32EE642FAC2E}" type="slidenum">
              <a:rPr lang="he-IL" smtClean="0"/>
              <a:t>‹#›</a:t>
            </a:fld>
            <a:endParaRPr lang="he-IL"/>
          </a:p>
        </p:txBody>
      </p:sp>
    </p:spTree>
    <p:extLst>
      <p:ext uri="{BB962C8B-B14F-4D97-AF65-F5344CB8AC3E}">
        <p14:creationId xmlns:p14="http://schemas.microsoft.com/office/powerpoint/2010/main" val="2291462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05A8909-2E89-4A82-A209-8313CF47D5A0}" type="datetimeFigureOut">
              <a:rPr lang="he-IL" smtClean="0"/>
              <a:t>א'/אדר ב/תשע"ו</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2EF29D8-0A20-4DA1-816C-CB0EC5772B24}" type="slidenum">
              <a:rPr lang="he-IL" smtClean="0"/>
              <a:t>‹#›</a:t>
            </a:fld>
            <a:endParaRPr lang="he-IL"/>
          </a:p>
        </p:txBody>
      </p:sp>
    </p:spTree>
    <p:extLst>
      <p:ext uri="{BB962C8B-B14F-4D97-AF65-F5344CB8AC3E}">
        <p14:creationId xmlns:p14="http://schemas.microsoft.com/office/powerpoint/2010/main" val="48887029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In the past, drug discovery focused on purifying natural compounds already known to have a pharmaceutical effect. This effect has been found in most cases to result from binding of these compounds to proteins and changing their activity.</a:t>
            </a:r>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2</a:t>
            </a:fld>
            <a:endParaRPr lang="he-IL"/>
          </a:p>
        </p:txBody>
      </p:sp>
    </p:spTree>
    <p:extLst>
      <p:ext uri="{BB962C8B-B14F-4D97-AF65-F5344CB8AC3E}">
        <p14:creationId xmlns:p14="http://schemas.microsoft.com/office/powerpoint/2010/main" val="179744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aseline="0" dirty="0" smtClean="0"/>
              <a:t>The grid defines the penalty or positive score that is given to a ligand atom found in certain coordinates. The entire grid is a table of penalties/positive interactions. </a:t>
            </a:r>
          </a:p>
          <a:p>
            <a:pPr algn="l" rtl="0"/>
            <a:r>
              <a:rPr lang="en-US" baseline="0" dirty="0" smtClean="0"/>
              <a:t>The evaluation of ligand pose (conformation within the receptor) is thereby reduced to a simple comparison between the ligand coordinates, and the receptor grid table.</a:t>
            </a:r>
          </a:p>
          <a:p>
            <a:pPr algn="l" rtl="0"/>
            <a:endParaRPr lang="en-US" dirty="0" smtClean="0"/>
          </a:p>
          <a:p>
            <a:pPr algn="l" rtl="0"/>
            <a:r>
              <a:rPr lang="en-US" dirty="0" smtClean="0"/>
              <a:t>The</a:t>
            </a:r>
            <a:r>
              <a:rPr lang="en-US" baseline="0" dirty="0" smtClean="0"/>
              <a:t> grid is limited to a box around the binding site – to reduce the irrelevant search space.</a:t>
            </a:r>
          </a:p>
          <a:p>
            <a:pPr algn="l" rtl="0"/>
            <a:r>
              <a:rPr lang="en-US" baseline="0" dirty="0" smtClean="0"/>
              <a:t>The area inside the box is split into grid of points.</a:t>
            </a:r>
          </a:p>
          <a:p>
            <a:pPr algn="l" rtl="0"/>
            <a:endParaRPr lang="en-US" baseline="0" dirty="0" smtClean="0"/>
          </a:p>
          <a:p>
            <a:pPr algn="l" rtl="0"/>
            <a:r>
              <a:rPr lang="en-US" baseline="0" dirty="0" smtClean="0"/>
              <a:t>In each of these points an atom is placed, and it’s interaction energy evaluated.</a:t>
            </a:r>
          </a:p>
          <a:p>
            <a:pPr algn="l" rtl="0"/>
            <a:r>
              <a:rPr lang="en-US" baseline="0" dirty="0" smtClean="0"/>
              <a:t>This procedure is repeated for each atom type within the ligand that will be docked.</a:t>
            </a:r>
          </a:p>
        </p:txBody>
      </p:sp>
      <p:sp>
        <p:nvSpPr>
          <p:cNvPr id="4" name="Slide Number Placeholder 3"/>
          <p:cNvSpPr>
            <a:spLocks noGrp="1"/>
          </p:cNvSpPr>
          <p:nvPr>
            <p:ph type="sldNum" sz="quarter" idx="10"/>
          </p:nvPr>
        </p:nvSpPr>
        <p:spPr/>
        <p:txBody>
          <a:bodyPr/>
          <a:lstStyle/>
          <a:p>
            <a:fld id="{D2EF29D8-0A20-4DA1-816C-CB0EC5772B24}" type="slidenum">
              <a:rPr lang="he-IL" smtClean="0"/>
              <a:t>14</a:t>
            </a:fld>
            <a:endParaRPr lang="he-IL"/>
          </a:p>
        </p:txBody>
      </p:sp>
    </p:spTree>
    <p:extLst>
      <p:ext uri="{BB962C8B-B14F-4D97-AF65-F5344CB8AC3E}">
        <p14:creationId xmlns:p14="http://schemas.microsoft.com/office/powerpoint/2010/main" val="320672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Stochastic</a:t>
            </a:r>
            <a:r>
              <a:rPr lang="en-US" baseline="0" dirty="0" smtClean="0"/>
              <a:t> Sampling – Starts with a random ligand conformation/conformations. In each step of the simulation the conformation is altered and reevaluated.</a:t>
            </a:r>
          </a:p>
          <a:p>
            <a:pPr algn="l" rtl="0"/>
            <a:r>
              <a:rPr lang="en-US" baseline="0" dirty="0" smtClean="0"/>
              <a:t>If enough steps are made these methods may sample all the conformational space, and find the most energetically favored pose – the global energy minimum!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these simulations are also time consuming and comparatively slow.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gn="l" rtl="0"/>
            <a:r>
              <a:rPr lang="en-US" baseline="0" dirty="0" smtClean="0"/>
              <a:t>A possible drawback of such methods is that the simulation might get stuck inside a local minimum – a conformation which any change to it would decrease the binding affinity, but its not the most stable pose.</a:t>
            </a:r>
            <a:endParaRPr lang="en-US" dirty="0" smtClean="0"/>
          </a:p>
          <a:p>
            <a:pPr algn="l" rtl="0"/>
            <a:endParaRPr lang="en-US" baseline="0" dirty="0" smtClean="0"/>
          </a:p>
        </p:txBody>
      </p:sp>
      <p:sp>
        <p:nvSpPr>
          <p:cNvPr id="4" name="Slide Number Placeholder 3"/>
          <p:cNvSpPr>
            <a:spLocks noGrp="1"/>
          </p:cNvSpPr>
          <p:nvPr>
            <p:ph type="sldNum" sz="quarter" idx="10"/>
          </p:nvPr>
        </p:nvSpPr>
        <p:spPr/>
        <p:txBody>
          <a:bodyPr/>
          <a:lstStyle/>
          <a:p>
            <a:fld id="{D2EF29D8-0A20-4DA1-816C-CB0EC5772B24}" type="slidenum">
              <a:rPr lang="he-IL" smtClean="0"/>
              <a:t>15</a:t>
            </a:fld>
            <a:endParaRPr lang="he-IL"/>
          </a:p>
        </p:txBody>
      </p:sp>
    </p:spTree>
    <p:extLst>
      <p:ext uri="{BB962C8B-B14F-4D97-AF65-F5344CB8AC3E}">
        <p14:creationId xmlns:p14="http://schemas.microsoft.com/office/powerpoint/2010/main" val="255955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Types of changes in the ligand.</a:t>
            </a:r>
          </a:p>
          <a:p>
            <a:pPr algn="l" rtl="0"/>
            <a:endParaRPr lang="en-US" dirty="0" smtClean="0"/>
          </a:p>
          <a:p>
            <a:pPr algn="l" rtl="0"/>
            <a:r>
              <a:rPr lang="en-US" dirty="0" smtClean="0"/>
              <a:t>Translational – Rigid movement of the ligand inside the receptor, without changing</a:t>
            </a:r>
            <a:r>
              <a:rPr lang="en-US" baseline="0" dirty="0" smtClean="0"/>
              <a:t> its orientation.</a:t>
            </a:r>
          </a:p>
          <a:p>
            <a:pPr algn="l" rtl="0"/>
            <a:r>
              <a:rPr lang="en-US" baseline="0" dirty="0" smtClean="0"/>
              <a:t>Rotational – Rotate the ligand in place.</a:t>
            </a:r>
          </a:p>
          <a:p>
            <a:pPr algn="l" rtl="0"/>
            <a:r>
              <a:rPr lang="en-US" dirty="0" smtClean="0"/>
              <a:t>Torsional – Rotate a single bond</a:t>
            </a:r>
            <a:r>
              <a:rPr lang="en-US" baseline="0" dirty="0" smtClean="0"/>
              <a:t> in the ligand. Rings, double bonds and amides are excluded.</a:t>
            </a:r>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16</a:t>
            </a:fld>
            <a:endParaRPr lang="he-IL"/>
          </a:p>
        </p:txBody>
      </p:sp>
    </p:spTree>
    <p:extLst>
      <p:ext uri="{BB962C8B-B14F-4D97-AF65-F5344CB8AC3E}">
        <p14:creationId xmlns:p14="http://schemas.microsoft.com/office/powerpoint/2010/main" val="67326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Stochastic</a:t>
            </a:r>
            <a:r>
              <a:rPr lang="en-US" baseline="0" dirty="0" smtClean="0"/>
              <a:t> Sampling – Starts with a random ligand conformation/conformations. In each step of the simulation the conformation is altered and reevaluated.</a:t>
            </a:r>
          </a:p>
          <a:p>
            <a:pPr algn="l" rtl="0"/>
            <a:r>
              <a:rPr lang="en-US" baseline="0" dirty="0" smtClean="0"/>
              <a:t>If enough steps are made these methods may sample all the conformational space, and find the most energetically favored pose – the global energy minimum!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these simulations are also time consuming and comparatively slow.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gn="l" rtl="0"/>
            <a:r>
              <a:rPr lang="en-US" baseline="0" dirty="0" smtClean="0"/>
              <a:t>A possible drawback of such methods is that the simulation might get stuck inside a local minimum – a conformation which any change to it would decrease the binding affinity, but its not the most stable pose.</a:t>
            </a:r>
            <a:endParaRPr lang="en-US" dirty="0" smtClean="0"/>
          </a:p>
          <a:p>
            <a:pPr algn="l" rtl="0"/>
            <a:endParaRPr lang="en-US" dirty="0" smtClean="0"/>
          </a:p>
          <a:p>
            <a:pPr algn="l" rtl="0"/>
            <a:r>
              <a:rPr lang="en-US" dirty="0" smtClean="0"/>
              <a:t>Similar to population genetics evolutionary model.</a:t>
            </a:r>
          </a:p>
          <a:p>
            <a:pPr algn="l" rtl="0"/>
            <a:r>
              <a:rPr lang="en-US" dirty="0" smtClean="0"/>
              <a:t>Starts</a:t>
            </a:r>
            <a:r>
              <a:rPr lang="en-US" baseline="0" dirty="0" smtClean="0"/>
              <a:t> with a “population” of ligand conformations. Each generation a conformation may double itself and new conformations may be introduced through permutation.</a:t>
            </a:r>
          </a:p>
          <a:p>
            <a:pPr algn="l" rtl="0"/>
            <a:r>
              <a:rPr lang="en-US" baseline="0" dirty="0" smtClean="0"/>
              <a:t>Favored conformations will grow in frequency and unfavorable conformations will disappear. After a set number of generations the existing conformations are recovered.</a:t>
            </a:r>
          </a:p>
          <a:p>
            <a:pPr algn="l" rtl="0"/>
            <a:endParaRPr lang="en-US" baseline="0" dirty="0" smtClean="0"/>
          </a:p>
          <a:p>
            <a:pPr algn="l" rtl="0"/>
            <a:r>
              <a:rPr lang="en-US" baseline="0" dirty="0" smtClean="0"/>
              <a:t>In Lamarckian genetics the mutations introduced into the structure aren’t random. The program remembers the previous changes, and chooses to alter the ligand conformation in the same direction if it is energetically favorable.</a:t>
            </a:r>
          </a:p>
        </p:txBody>
      </p:sp>
      <p:sp>
        <p:nvSpPr>
          <p:cNvPr id="4" name="Slide Number Placeholder 3"/>
          <p:cNvSpPr>
            <a:spLocks noGrp="1"/>
          </p:cNvSpPr>
          <p:nvPr>
            <p:ph type="sldNum" sz="quarter" idx="10"/>
          </p:nvPr>
        </p:nvSpPr>
        <p:spPr/>
        <p:txBody>
          <a:bodyPr/>
          <a:lstStyle/>
          <a:p>
            <a:fld id="{D2EF29D8-0A20-4DA1-816C-CB0EC5772B24}" type="slidenum">
              <a:rPr lang="he-IL" smtClean="0"/>
              <a:t>17</a:t>
            </a:fld>
            <a:endParaRPr lang="he-IL"/>
          </a:p>
        </p:txBody>
      </p:sp>
    </p:spTree>
    <p:extLst>
      <p:ext uri="{BB962C8B-B14F-4D97-AF65-F5344CB8AC3E}">
        <p14:creationId xmlns:p14="http://schemas.microsoft.com/office/powerpoint/2010/main" val="90238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aseline="0" dirty="0" smtClean="0"/>
              <a:t>Exhaustive Sampling – Doesn’t search for the global minimum at all! Generate a large ensemble of varied ligand conformations. Score and rank each. Start short simulations to search for similar conformations. In each iteration a threshold is set, so that only the top ranking poses proceed to the next stage. In the final stage the sampling ligands are often relaxed within the receptor – clashes are reduced, and any possible strain is eased.</a:t>
            </a:r>
          </a:p>
          <a:p>
            <a:pPr algn="l" rtl="0"/>
            <a:endParaRPr lang="en-US" baseline="0" dirty="0" smtClean="0"/>
          </a:p>
          <a:p>
            <a:pPr algn="l" rtl="0"/>
            <a:r>
              <a:rPr lang="en-US" baseline="0" dirty="0" smtClean="0"/>
              <a:t>Hook &amp; grow – Ligands are made of rigid fragments, and rotatable groups surrounding these fragments. Finding the optimal pose for a rigid fragment is comparatively easy.</a:t>
            </a:r>
          </a:p>
          <a:p>
            <a:pPr algn="l" rtl="0"/>
            <a:r>
              <a:rPr lang="en-US" baseline="0" dirty="0" smtClean="0"/>
              <a:t>Therefore some algorithms (Dock, Glide-XP) start by docking the largest fragment and choosing several possible positions for it. From this fragment the rotatable groups are grown one bond at a time. The fully grown ligand is then relaxed.</a:t>
            </a:r>
          </a:p>
          <a:p>
            <a:pPr algn="l" rtl="0"/>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18</a:t>
            </a:fld>
            <a:endParaRPr lang="he-IL"/>
          </a:p>
        </p:txBody>
      </p:sp>
    </p:spTree>
    <p:extLst>
      <p:ext uri="{BB962C8B-B14F-4D97-AF65-F5344CB8AC3E}">
        <p14:creationId xmlns:p14="http://schemas.microsoft.com/office/powerpoint/2010/main" val="282783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aseline="0" dirty="0" smtClean="0"/>
              <a:t>In most such functions the energy attributed to binding is completely off scale when compared to empirical measurements.</a:t>
            </a:r>
          </a:p>
          <a:p>
            <a:pPr algn="l" rtl="0"/>
            <a:r>
              <a:rPr lang="en-US" dirty="0" smtClean="0"/>
              <a:t>The scoring function was</a:t>
            </a:r>
            <a:r>
              <a:rPr lang="en-US" baseline="0" dirty="0" smtClean="0"/>
              <a:t> designed in order to better distinguish correct binding poses.</a:t>
            </a:r>
          </a:p>
          <a:p>
            <a:pPr algn="l" rtl="0"/>
            <a:r>
              <a:rPr lang="en-US" baseline="0" dirty="0" smtClean="0"/>
              <a:t>It much less successful in accurately predicting binding energy.</a:t>
            </a:r>
          </a:p>
          <a:p>
            <a:pPr algn="l" rtl="0"/>
            <a:endParaRPr lang="en-US" baseline="0" dirty="0" smtClean="0"/>
          </a:p>
        </p:txBody>
      </p:sp>
      <p:sp>
        <p:nvSpPr>
          <p:cNvPr id="4" name="Slide Number Placeholder 3"/>
          <p:cNvSpPr>
            <a:spLocks noGrp="1"/>
          </p:cNvSpPr>
          <p:nvPr>
            <p:ph type="sldNum" sz="quarter" idx="10"/>
          </p:nvPr>
        </p:nvSpPr>
        <p:spPr/>
        <p:txBody>
          <a:bodyPr/>
          <a:lstStyle/>
          <a:p>
            <a:fld id="{D2EF29D8-0A20-4DA1-816C-CB0EC5772B24}" type="slidenum">
              <a:rPr lang="he-IL" smtClean="0"/>
              <a:t>19</a:t>
            </a:fld>
            <a:endParaRPr lang="he-IL"/>
          </a:p>
        </p:txBody>
      </p:sp>
    </p:spTree>
    <p:extLst>
      <p:ext uri="{BB962C8B-B14F-4D97-AF65-F5344CB8AC3E}">
        <p14:creationId xmlns:p14="http://schemas.microsoft.com/office/powerpoint/2010/main" val="1352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baseline="0" dirty="0" smtClean="0"/>
          </a:p>
        </p:txBody>
      </p:sp>
      <p:sp>
        <p:nvSpPr>
          <p:cNvPr id="4" name="Slide Number Placeholder 3"/>
          <p:cNvSpPr>
            <a:spLocks noGrp="1"/>
          </p:cNvSpPr>
          <p:nvPr>
            <p:ph type="sldNum" sz="quarter" idx="10"/>
          </p:nvPr>
        </p:nvSpPr>
        <p:spPr/>
        <p:txBody>
          <a:bodyPr/>
          <a:lstStyle/>
          <a:p>
            <a:fld id="{D2EF29D8-0A20-4DA1-816C-CB0EC5772B24}" type="slidenum">
              <a:rPr lang="he-IL" smtClean="0"/>
              <a:t>20</a:t>
            </a:fld>
            <a:endParaRPr lang="he-IL"/>
          </a:p>
        </p:txBody>
      </p:sp>
    </p:spTree>
    <p:extLst>
      <p:ext uri="{BB962C8B-B14F-4D97-AF65-F5344CB8AC3E}">
        <p14:creationId xmlns:p14="http://schemas.microsoft.com/office/powerpoint/2010/main" val="139186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Intramolecular forces – each</a:t>
            </a:r>
            <a:r>
              <a:rPr lang="en-US" baseline="0" dirty="0" smtClean="0"/>
              <a:t> atom is considered as a rigid ball with a uniform charge assigned to it.</a:t>
            </a:r>
          </a:p>
          <a:p>
            <a:pPr algn="l" rtl="0"/>
            <a:r>
              <a:rPr lang="en-US" baseline="0" dirty="0" smtClean="0"/>
              <a:t>The radius of the ball is equal to </a:t>
            </a:r>
            <a:r>
              <a:rPr lang="en-US" baseline="0" dirty="0" err="1" smtClean="0"/>
              <a:t>vdW</a:t>
            </a:r>
            <a:r>
              <a:rPr lang="en-US" baseline="0" dirty="0" smtClean="0"/>
              <a:t> radius.</a:t>
            </a:r>
          </a:p>
          <a:p>
            <a:pPr algn="l" rtl="0"/>
            <a:r>
              <a:rPr lang="en-US" baseline="0" dirty="0" smtClean="0"/>
              <a:t>Bonds are considered as springs and have optimal length and angles at which they are most stable.</a:t>
            </a:r>
          </a:p>
          <a:p>
            <a:pPr algn="l" rtl="0"/>
            <a:r>
              <a:rPr lang="en-US" baseline="0" dirty="0" smtClean="0"/>
              <a:t>Divergence from the optimum will cause a penalty.</a:t>
            </a:r>
          </a:p>
          <a:p>
            <a:pPr algn="l" rtl="0"/>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21</a:t>
            </a:fld>
            <a:endParaRPr lang="he-IL"/>
          </a:p>
        </p:txBody>
      </p:sp>
    </p:spTree>
    <p:extLst>
      <p:ext uri="{BB962C8B-B14F-4D97-AF65-F5344CB8AC3E}">
        <p14:creationId xmlns:p14="http://schemas.microsoft.com/office/powerpoint/2010/main" val="113326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22</a:t>
            </a:fld>
            <a:endParaRPr lang="he-IL"/>
          </a:p>
        </p:txBody>
      </p:sp>
    </p:spTree>
    <p:extLst>
      <p:ext uri="{BB962C8B-B14F-4D97-AF65-F5344CB8AC3E}">
        <p14:creationId xmlns:p14="http://schemas.microsoft.com/office/powerpoint/2010/main" val="171660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23</a:t>
            </a:fld>
            <a:endParaRPr lang="he-IL"/>
          </a:p>
        </p:txBody>
      </p:sp>
    </p:spTree>
    <p:extLst>
      <p:ext uri="{BB962C8B-B14F-4D97-AF65-F5344CB8AC3E}">
        <p14:creationId xmlns:p14="http://schemas.microsoft.com/office/powerpoint/2010/main" val="55048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Today, we know million of organic molecules that have potential of binding to proteins, which means they have a pharmaceutical potential. Therefore, current drug discovery focuses on screening these molecules to find those that act on a known protein target.</a:t>
            </a:r>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D2EF29D8-0A20-4DA1-816C-CB0EC5772B24}" type="slidenum">
              <a:rPr lang="he-IL" smtClean="0"/>
              <a:t>3</a:t>
            </a:fld>
            <a:endParaRPr lang="he-IL"/>
          </a:p>
        </p:txBody>
      </p:sp>
    </p:spTree>
    <p:extLst>
      <p:ext uri="{BB962C8B-B14F-4D97-AF65-F5344CB8AC3E}">
        <p14:creationId xmlns:p14="http://schemas.microsoft.com/office/powerpoint/2010/main" val="61872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Atoms</a:t>
            </a:r>
            <a:r>
              <a:rPr lang="en-US" baseline="0" dirty="0" smtClean="0"/>
              <a:t> aren’t rigid balls. Forces between them do not adhere to classic Newtonian mechanics.</a:t>
            </a:r>
          </a:p>
          <a:p>
            <a:pPr algn="l" rtl="0"/>
            <a:endParaRPr lang="en-US" baseline="0" dirty="0" smtClean="0"/>
          </a:p>
          <a:p>
            <a:pPr algn="l" rtl="0"/>
            <a:r>
              <a:rPr lang="en-US" baseline="0" dirty="0" smtClean="0"/>
              <a:t>The electron density around the nucleus is given by a complex wave function.</a:t>
            </a:r>
          </a:p>
          <a:p>
            <a:pPr algn="l" rtl="0"/>
            <a:endParaRPr lang="en-US" baseline="0" dirty="0" smtClean="0"/>
          </a:p>
          <a:p>
            <a:pPr algn="l" rtl="0"/>
            <a:r>
              <a:rPr lang="en-US" baseline="0" dirty="0" smtClean="0"/>
              <a:t>The position of the electrons are even more difficult to determine in molecules.</a:t>
            </a:r>
          </a:p>
          <a:p>
            <a:pPr algn="l" rtl="0"/>
            <a:r>
              <a:rPr lang="en-US" baseline="0" dirty="0" smtClean="0"/>
              <a:t>The electrons aren’t locked around a single atom, their density shifts and changes.</a:t>
            </a:r>
          </a:p>
          <a:p>
            <a:pPr algn="l" rtl="0"/>
            <a:r>
              <a:rPr lang="en-US" baseline="0" dirty="0" smtClean="0"/>
              <a:t>Molecular mechanics misses important effects such as polarization due to environment.</a:t>
            </a:r>
          </a:p>
          <a:p>
            <a:pPr algn="l" rtl="0"/>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Necessary evil (at least for now) – Quantum mechanical calculations </a:t>
            </a:r>
            <a:r>
              <a:rPr lang="en-US" baseline="0" dirty="0" smtClean="0">
                <a:latin typeface="Calibri" panose="020F0502020204030204" pitchFamily="34" charset="0"/>
              </a:rPr>
              <a:t>find the electron density around the nucleus.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rPr>
              <a:t>These </a:t>
            </a:r>
            <a:r>
              <a:rPr lang="en-US" dirty="0" smtClean="0"/>
              <a:t>calculations are computationally expensive and cannot be performed on more then a few 100 atoms.</a:t>
            </a:r>
          </a:p>
          <a:p>
            <a:pPr algn="l" rtl="0"/>
            <a:endParaRPr lang="en-US" baseline="0" dirty="0" smtClean="0"/>
          </a:p>
          <a:p>
            <a:pPr algn="l" rtl="0"/>
            <a:endParaRPr lang="en-US" baseline="0" dirty="0" smtClean="0"/>
          </a:p>
          <a:p>
            <a:pPr algn="l" rtl="0"/>
            <a:endParaRPr lang="en-US" baseline="0" dirty="0" smtClean="0"/>
          </a:p>
        </p:txBody>
      </p:sp>
      <p:sp>
        <p:nvSpPr>
          <p:cNvPr id="4" name="Slide Number Placeholder 3"/>
          <p:cNvSpPr>
            <a:spLocks noGrp="1"/>
          </p:cNvSpPr>
          <p:nvPr>
            <p:ph type="sldNum" sz="quarter" idx="10"/>
          </p:nvPr>
        </p:nvSpPr>
        <p:spPr/>
        <p:txBody>
          <a:bodyPr/>
          <a:lstStyle/>
          <a:p>
            <a:fld id="{D2EF29D8-0A20-4DA1-816C-CB0EC5772B24}" type="slidenum">
              <a:rPr lang="he-IL" smtClean="0"/>
              <a:t>24</a:t>
            </a:fld>
            <a:endParaRPr lang="he-IL"/>
          </a:p>
        </p:txBody>
      </p:sp>
    </p:spTree>
    <p:extLst>
      <p:ext uri="{BB962C8B-B14F-4D97-AF65-F5344CB8AC3E}">
        <p14:creationId xmlns:p14="http://schemas.microsoft.com/office/powerpoint/2010/main" val="8330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Correction terms try to account for:</a:t>
            </a:r>
          </a:p>
          <a:p>
            <a:pPr algn="l" rtl="0"/>
            <a:r>
              <a:rPr lang="en-US" baseline="0" dirty="0" smtClean="0"/>
              <a:t> - </a:t>
            </a:r>
            <a:r>
              <a:rPr lang="en-US" dirty="0" smtClean="0"/>
              <a:t>the entropy</a:t>
            </a:r>
            <a:r>
              <a:rPr lang="en-US" baseline="0" dirty="0" smtClean="0"/>
              <a:t> loss caused by constraining a ligand into a certain conformation.</a:t>
            </a:r>
          </a:p>
          <a:p>
            <a:pPr algn="l" rtl="0"/>
            <a:r>
              <a:rPr lang="en-US" baseline="0" dirty="0" smtClean="0"/>
              <a:t> - the entropy gain caused by the hydrophobic effect – release of trapped water molecules into the solvent.</a:t>
            </a:r>
          </a:p>
          <a:p>
            <a:pPr algn="l" rtl="0"/>
            <a:endParaRPr lang="en-US" baseline="0" dirty="0" smtClean="0"/>
          </a:p>
          <a:p>
            <a:pPr algn="l" rtl="0"/>
            <a:r>
              <a:rPr lang="en-US" baseline="0" dirty="0" smtClean="0"/>
              <a:t>Correction terms usually ignore:</a:t>
            </a:r>
          </a:p>
          <a:p>
            <a:pPr algn="l" rtl="0"/>
            <a:r>
              <a:rPr lang="en-US" baseline="0" dirty="0" smtClean="0"/>
              <a:t> - the entropy loss caused by constraining the protein into certain conformation.</a:t>
            </a:r>
          </a:p>
          <a:p>
            <a:pPr algn="l" rtl="0"/>
            <a:r>
              <a:rPr lang="en-US" baseline="0" dirty="0" smtClean="0"/>
              <a:t>If the binding site remains the same then docking can compare between different ligands.</a:t>
            </a:r>
          </a:p>
          <a:p>
            <a:pPr algn="l" rtl="0"/>
            <a:r>
              <a:rPr lang="en-US" baseline="0" dirty="0" smtClean="0"/>
              <a:t>It does mean that the scoring function can’t give an absolute binding energy.</a:t>
            </a:r>
          </a:p>
        </p:txBody>
      </p:sp>
      <p:sp>
        <p:nvSpPr>
          <p:cNvPr id="4" name="Slide Number Placeholder 3"/>
          <p:cNvSpPr>
            <a:spLocks noGrp="1"/>
          </p:cNvSpPr>
          <p:nvPr>
            <p:ph type="sldNum" sz="quarter" idx="10"/>
          </p:nvPr>
        </p:nvSpPr>
        <p:spPr/>
        <p:txBody>
          <a:bodyPr/>
          <a:lstStyle/>
          <a:p>
            <a:fld id="{D2EF29D8-0A20-4DA1-816C-CB0EC5772B24}" type="slidenum">
              <a:rPr lang="he-IL" smtClean="0"/>
              <a:t>25</a:t>
            </a:fld>
            <a:endParaRPr lang="he-IL"/>
          </a:p>
        </p:txBody>
      </p:sp>
    </p:spTree>
    <p:extLst>
      <p:ext uri="{BB962C8B-B14F-4D97-AF65-F5344CB8AC3E}">
        <p14:creationId xmlns:p14="http://schemas.microsoft.com/office/powerpoint/2010/main" val="206011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method works because </a:t>
            </a:r>
            <a:r>
              <a:rPr lang="en-US" baseline="0" dirty="0" smtClean="0"/>
              <a:t>it is to find a local minimum in order to determine if a compound might bind the receptor.</a:t>
            </a:r>
          </a:p>
          <a:p>
            <a:pPr algn="l" rtl="0"/>
            <a:endParaRPr lang="en-US" baseline="0" dirty="0" smtClean="0"/>
          </a:p>
          <a:p>
            <a:pPr algn="l" rtl="0"/>
            <a:r>
              <a:rPr lang="en-US" baseline="0" dirty="0" smtClean="0"/>
              <a:t>To find the global minimum, it is possible to perform local optimization after the docking is finished.</a:t>
            </a:r>
          </a:p>
          <a:p>
            <a:pPr algn="l" rtl="0"/>
            <a:r>
              <a:rPr lang="en-US" baseline="0" dirty="0" smtClean="0"/>
              <a:t>Local optimization can be performed with molecular dynamics or Monte Carlo simulations.</a:t>
            </a:r>
          </a:p>
        </p:txBody>
      </p:sp>
      <p:sp>
        <p:nvSpPr>
          <p:cNvPr id="4" name="Slide Number Placeholder 3"/>
          <p:cNvSpPr>
            <a:spLocks noGrp="1"/>
          </p:cNvSpPr>
          <p:nvPr>
            <p:ph type="sldNum" sz="quarter" idx="10"/>
          </p:nvPr>
        </p:nvSpPr>
        <p:spPr/>
        <p:txBody>
          <a:bodyPr/>
          <a:lstStyle/>
          <a:p>
            <a:fld id="{D2EF29D8-0A20-4DA1-816C-CB0EC5772B24}" type="slidenum">
              <a:rPr lang="he-IL" smtClean="0"/>
              <a:t>27</a:t>
            </a:fld>
            <a:endParaRPr lang="he-IL"/>
          </a:p>
        </p:txBody>
      </p:sp>
    </p:spTree>
    <p:extLst>
      <p:ext uri="{BB962C8B-B14F-4D97-AF65-F5344CB8AC3E}">
        <p14:creationId xmlns:p14="http://schemas.microsoft.com/office/powerpoint/2010/main" val="91083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contribution</a:t>
            </a:r>
            <a:r>
              <a:rPr lang="en-US" baseline="0" dirty="0" smtClean="0"/>
              <a:t> of specific interactions to binding is the exact opposite to the strength of the interaction. </a:t>
            </a:r>
            <a:endParaRPr lang="en-US" dirty="0" smtClean="0"/>
          </a:p>
          <a:p>
            <a:pPr algn="l"/>
            <a:endParaRPr lang="en-US" dirty="0" smtClean="0"/>
          </a:p>
          <a:p>
            <a:pPr algn="l"/>
            <a:r>
              <a:rPr lang="en-US" dirty="0" smtClean="0"/>
              <a:t>V</a:t>
            </a:r>
            <a:r>
              <a:rPr lang="en-US" baseline="0" dirty="0" smtClean="0"/>
              <a:t>an der Waals are most crucial for ligand binding, since they are the most numerous.</a:t>
            </a:r>
          </a:p>
          <a:p>
            <a:pPr algn="l"/>
            <a:r>
              <a:rPr lang="en-US" baseline="0" dirty="0" smtClean="0"/>
              <a:t>Salt bridges are very rare in drug molecules and therefore contribute the least to their binding.</a:t>
            </a:r>
          </a:p>
          <a:p>
            <a:pPr algn="l"/>
            <a:endParaRPr lang="en-US" baseline="0" dirty="0" smtClean="0"/>
          </a:p>
          <a:p>
            <a:pPr algn="l"/>
            <a:r>
              <a:rPr lang="en-US" baseline="0" dirty="0" smtClean="0"/>
              <a:t>It is impossible to calculate van der Waals interactions manually, but we can look for shape fitting.</a:t>
            </a:r>
          </a:p>
          <a:p>
            <a:pPr algn="l"/>
            <a:r>
              <a:rPr lang="en-US" baseline="0" dirty="0" smtClean="0"/>
              <a:t>The greater the contact area between receptor and ligand, the stronger these interactions will be.</a:t>
            </a:r>
          </a:p>
        </p:txBody>
      </p:sp>
      <p:sp>
        <p:nvSpPr>
          <p:cNvPr id="4" name="Slide Number Placeholder 3"/>
          <p:cNvSpPr>
            <a:spLocks noGrp="1"/>
          </p:cNvSpPr>
          <p:nvPr>
            <p:ph type="sldNum" sz="quarter" idx="10"/>
          </p:nvPr>
        </p:nvSpPr>
        <p:spPr/>
        <p:txBody>
          <a:bodyPr/>
          <a:lstStyle/>
          <a:p>
            <a:fld id="{D2EF29D8-0A20-4DA1-816C-CB0EC5772B24}" type="slidenum">
              <a:rPr lang="he-IL" smtClean="0"/>
              <a:t>28</a:t>
            </a:fld>
            <a:endParaRPr lang="he-IL"/>
          </a:p>
        </p:txBody>
      </p:sp>
    </p:spTree>
    <p:extLst>
      <p:ext uri="{BB962C8B-B14F-4D97-AF65-F5344CB8AC3E}">
        <p14:creationId xmlns:p14="http://schemas.microsoft.com/office/powerpoint/2010/main" val="968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The traditional screening process involves developing a lab assay that measures either the binding of the molecules to the target protein, or the biological effect of the molecule as a result of the binding. However, it is not always easy to develop such an assay, and when millions of molecules have to be screened, the process is lengthy, expensive, and inefficient.</a:t>
            </a:r>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4</a:t>
            </a:fld>
            <a:endParaRPr lang="he-IL"/>
          </a:p>
        </p:txBody>
      </p:sp>
    </p:spTree>
    <p:extLst>
      <p:ext uri="{BB962C8B-B14F-4D97-AF65-F5344CB8AC3E}">
        <p14:creationId xmlns:p14="http://schemas.microsoft.com/office/powerpoint/2010/main" val="4905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5</a:t>
            </a:fld>
            <a:endParaRPr lang="he-IL"/>
          </a:p>
        </p:txBody>
      </p:sp>
    </p:spTree>
    <p:extLst>
      <p:ext uri="{BB962C8B-B14F-4D97-AF65-F5344CB8AC3E}">
        <p14:creationId xmlns:p14="http://schemas.microsoft.com/office/powerpoint/2010/main" val="143288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r>
              <a:rPr lang="en-US" dirty="0" smtClean="0"/>
              <a:t>If the resolution</a:t>
            </a:r>
            <a:r>
              <a:rPr lang="en-US" baseline="0" dirty="0" smtClean="0"/>
              <a:t> of the structure is worse then </a:t>
            </a:r>
            <a:r>
              <a:rPr lang="en-US" dirty="0" smtClean="0"/>
              <a:t>3Å,</a:t>
            </a:r>
            <a:r>
              <a:rPr lang="en-US" baseline="0" dirty="0" smtClean="0"/>
              <a:t> the amino acid sidechains are difficult to discern.</a:t>
            </a:r>
          </a:p>
          <a:p>
            <a:pPr marL="0" indent="0" algn="l" rtl="0">
              <a:buFontTx/>
              <a:buNone/>
            </a:pPr>
            <a:r>
              <a:rPr lang="en-US" baseline="0" dirty="0" smtClean="0"/>
              <a:t>The backbone might be placed with confidence, but the sidechains position can be uncertain.</a:t>
            </a:r>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8</a:t>
            </a:fld>
            <a:endParaRPr lang="he-IL"/>
          </a:p>
        </p:txBody>
      </p:sp>
    </p:spTree>
    <p:extLst>
      <p:ext uri="{BB962C8B-B14F-4D97-AF65-F5344CB8AC3E}">
        <p14:creationId xmlns:p14="http://schemas.microsoft.com/office/powerpoint/2010/main" val="424299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What molecules can</a:t>
            </a:r>
            <a:r>
              <a:rPr lang="en-US" baseline="0" dirty="0" smtClean="0"/>
              <a:t> we work with?</a:t>
            </a:r>
            <a:endParaRPr lang="en-US" dirty="0" smtClean="0"/>
          </a:p>
          <a:p>
            <a:pPr algn="l" rtl="0"/>
            <a:endParaRPr lang="en-US" dirty="0" smtClean="0"/>
          </a:p>
          <a:p>
            <a:pPr algn="l" rtl="0"/>
            <a:r>
              <a:rPr lang="en-US" dirty="0" smtClean="0"/>
              <a:t>Drug</a:t>
            </a:r>
            <a:r>
              <a:rPr lang="en-US" i="0" baseline="0" dirty="0" smtClean="0"/>
              <a:t> molecules tend to be small and rigid.</a:t>
            </a:r>
          </a:p>
          <a:p>
            <a:pPr algn="l" rtl="0"/>
            <a:r>
              <a:rPr lang="en-US" i="0" baseline="0" dirty="0" smtClean="0"/>
              <a:t>Docking </a:t>
            </a:r>
            <a:r>
              <a:rPr lang="en-US" baseline="0" dirty="0" smtClean="0"/>
              <a:t>excels at determining binding pose of compounds with drug-like proprieties.</a:t>
            </a:r>
          </a:p>
          <a:p>
            <a:pPr algn="l" rtl="0"/>
            <a:endParaRPr lang="en-US" baseline="0" dirty="0" smtClean="0"/>
          </a:p>
          <a:p>
            <a:pPr algn="l" rtl="0"/>
            <a:r>
              <a:rPr lang="en-US" baseline="0" dirty="0" smtClean="0"/>
              <a:t>Lipinski’s rule for drug-likeness:</a:t>
            </a:r>
          </a:p>
          <a:p>
            <a:pPr algn="l" rtl="0"/>
            <a:r>
              <a:rPr lang="en-US" baseline="0" dirty="0" smtClean="0"/>
              <a:t>&lt;500Da</a:t>
            </a:r>
          </a:p>
          <a:p>
            <a:pPr algn="l" rtl="0"/>
            <a:r>
              <a:rPr lang="en-US" baseline="0" dirty="0" smtClean="0"/>
              <a:t>&lt;10 Hydrogen bond acceptors</a:t>
            </a:r>
          </a:p>
          <a:p>
            <a:pPr algn="l" rtl="0"/>
            <a:r>
              <a:rPr lang="en-US" baseline="0" dirty="0" smtClean="0"/>
              <a:t>&lt;5 Hydrogen bond donors.</a:t>
            </a:r>
          </a:p>
        </p:txBody>
      </p:sp>
      <p:sp>
        <p:nvSpPr>
          <p:cNvPr id="4" name="Slide Number Placeholder 3"/>
          <p:cNvSpPr>
            <a:spLocks noGrp="1"/>
          </p:cNvSpPr>
          <p:nvPr>
            <p:ph type="sldNum" sz="quarter" idx="10"/>
          </p:nvPr>
        </p:nvSpPr>
        <p:spPr/>
        <p:txBody>
          <a:bodyPr/>
          <a:lstStyle/>
          <a:p>
            <a:fld id="{D2EF29D8-0A20-4DA1-816C-CB0EC5772B24}" type="slidenum">
              <a:rPr lang="he-IL" smtClean="0"/>
              <a:t>9</a:t>
            </a:fld>
            <a:endParaRPr lang="he-IL"/>
          </a:p>
        </p:txBody>
      </p:sp>
    </p:spTree>
    <p:extLst>
      <p:ext uri="{BB962C8B-B14F-4D97-AF65-F5344CB8AC3E}">
        <p14:creationId xmlns:p14="http://schemas.microsoft.com/office/powerpoint/2010/main" val="289788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Many available docking programs. </a:t>
            </a:r>
          </a:p>
          <a:p>
            <a:pPr algn="l" rtl="0"/>
            <a:r>
              <a:rPr lang="en-US" dirty="0" smtClean="0"/>
              <a:t>Most</a:t>
            </a:r>
            <a:r>
              <a:rPr lang="en-US" baseline="0" dirty="0" smtClean="0"/>
              <a:t> need to be purchased and only few can be obtained without payment.</a:t>
            </a:r>
          </a:p>
          <a:p>
            <a:pPr algn="l" rtl="0"/>
            <a:endParaRPr lang="en-US" baseline="0" dirty="0" smtClean="0"/>
          </a:p>
          <a:p>
            <a:pPr algn="l" rtl="0"/>
            <a:r>
              <a:rPr lang="en-US" dirty="0" smtClean="0"/>
              <a:t>Each program uses unique</a:t>
            </a:r>
            <a:r>
              <a:rPr lang="en-US" baseline="0" dirty="0" smtClean="0"/>
              <a:t> algorithms, but they have many similarities in their basic approach.</a:t>
            </a:r>
          </a:p>
          <a:p>
            <a:pPr algn="l" rtl="0"/>
            <a:r>
              <a:rPr lang="en-US" dirty="0" smtClean="0"/>
              <a:t>No one program can be said to be superior,</a:t>
            </a:r>
            <a:r>
              <a:rPr lang="en-US" baseline="0" dirty="0" smtClean="0"/>
              <a:t> though all claim to be!</a:t>
            </a:r>
            <a:endParaRPr lang="he-IL" dirty="0"/>
          </a:p>
        </p:txBody>
      </p:sp>
      <p:sp>
        <p:nvSpPr>
          <p:cNvPr id="4" name="Slide Number Placeholder 3"/>
          <p:cNvSpPr>
            <a:spLocks noGrp="1"/>
          </p:cNvSpPr>
          <p:nvPr>
            <p:ph type="sldNum" sz="quarter" idx="10"/>
          </p:nvPr>
        </p:nvSpPr>
        <p:spPr/>
        <p:txBody>
          <a:bodyPr/>
          <a:lstStyle/>
          <a:p>
            <a:fld id="{D2EF29D8-0A20-4DA1-816C-CB0EC5772B24}" type="slidenum">
              <a:rPr lang="he-IL" smtClean="0"/>
              <a:t>10</a:t>
            </a:fld>
            <a:endParaRPr lang="he-IL"/>
          </a:p>
        </p:txBody>
      </p:sp>
    </p:spTree>
    <p:extLst>
      <p:ext uri="{BB962C8B-B14F-4D97-AF65-F5344CB8AC3E}">
        <p14:creationId xmlns:p14="http://schemas.microsoft.com/office/powerpoint/2010/main" val="394462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Overview</a:t>
            </a:r>
            <a:r>
              <a:rPr lang="en-US" baseline="0" dirty="0" smtClean="0"/>
              <a:t> of the docking algorithm.</a:t>
            </a:r>
          </a:p>
          <a:p>
            <a:pPr algn="l" rtl="0"/>
            <a:r>
              <a:rPr lang="en-US" baseline="0" dirty="0" smtClean="0"/>
              <a:t>Most docking algorithms can be divided into these three steps.</a:t>
            </a:r>
          </a:p>
          <a:p>
            <a:pPr algn="l" rtl="0"/>
            <a:endParaRPr lang="en-US" baseline="0" dirty="0" smtClean="0"/>
          </a:p>
          <a:p>
            <a:pPr algn="l" rtl="0"/>
            <a:r>
              <a:rPr lang="en-US" baseline="0" dirty="0" smtClean="0"/>
              <a:t>Receptor grid – A simplified representation of the receptor. Necessary to save computational time.</a:t>
            </a:r>
          </a:p>
          <a:p>
            <a:pPr algn="l" rtl="0"/>
            <a:endParaRPr lang="en-US" baseline="0" dirty="0" smtClean="0"/>
          </a:p>
          <a:p>
            <a:pPr algn="l" rtl="0"/>
            <a:r>
              <a:rPr lang="en-US" baseline="0" dirty="0" smtClean="0"/>
              <a:t>Conformational sampling – Each ligand molecules has an innumerable amount of conformations.</a:t>
            </a:r>
          </a:p>
          <a:p>
            <a:pPr algn="l" rtl="0"/>
            <a:r>
              <a:rPr lang="en-US" baseline="0" dirty="0" smtClean="0"/>
              <a:t>Most do not fit the receptor and only a few represent the conformation in which the ligand sits inside it’s receptor.</a:t>
            </a:r>
          </a:p>
          <a:p>
            <a:pPr algn="l" rtl="0"/>
            <a:endParaRPr lang="en-US" baseline="0" dirty="0" smtClean="0"/>
          </a:p>
          <a:p>
            <a:pPr algn="l" rtl="0"/>
            <a:r>
              <a:rPr lang="en-US" baseline="0" dirty="0" smtClean="0"/>
              <a:t>Ranking and Scoring – Each ligand conformation must be evaluated. </a:t>
            </a:r>
          </a:p>
          <a:p>
            <a:pPr algn="l" rtl="0"/>
            <a:r>
              <a:rPr lang="en-US" baseline="0" dirty="0" err="1" smtClean="0"/>
              <a:t>Autodock</a:t>
            </a:r>
            <a:r>
              <a:rPr lang="en-US" baseline="0" dirty="0" smtClean="0"/>
              <a:t> uses a scoring function which approximates the enthalpy energy of binding.</a:t>
            </a:r>
          </a:p>
        </p:txBody>
      </p:sp>
      <p:sp>
        <p:nvSpPr>
          <p:cNvPr id="4" name="Slide Number Placeholder 3"/>
          <p:cNvSpPr>
            <a:spLocks noGrp="1"/>
          </p:cNvSpPr>
          <p:nvPr>
            <p:ph type="sldNum" sz="quarter" idx="10"/>
          </p:nvPr>
        </p:nvSpPr>
        <p:spPr/>
        <p:txBody>
          <a:bodyPr/>
          <a:lstStyle/>
          <a:p>
            <a:fld id="{D2EF29D8-0A20-4DA1-816C-CB0EC5772B24}" type="slidenum">
              <a:rPr lang="he-IL" smtClean="0"/>
              <a:t>11</a:t>
            </a:fld>
            <a:endParaRPr lang="he-IL"/>
          </a:p>
        </p:txBody>
      </p:sp>
    </p:spTree>
    <p:extLst>
      <p:ext uri="{BB962C8B-B14F-4D97-AF65-F5344CB8AC3E}">
        <p14:creationId xmlns:p14="http://schemas.microsoft.com/office/powerpoint/2010/main" val="88737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Receptor Grid Generation.</a:t>
            </a:r>
          </a:p>
          <a:p>
            <a:pPr algn="l" rtl="0"/>
            <a:endParaRPr lang="en-US" baseline="0" dirty="0" smtClean="0"/>
          </a:p>
          <a:p>
            <a:pPr algn="l" rtl="0"/>
            <a:r>
              <a:rPr lang="en-US" baseline="0" dirty="0" smtClean="0"/>
              <a:t>Countless of conformations for a single ligand. Impractical to measure all the interactions between the receptor and ligand for each and every conformation.</a:t>
            </a:r>
          </a:p>
          <a:p>
            <a:pPr algn="l" rtl="0"/>
            <a:r>
              <a:rPr lang="en-US" baseline="0" dirty="0" smtClean="0"/>
              <a:t>This is especially true for simulations that dock tens or hundreds of thousands of molecules within few hours. </a:t>
            </a:r>
          </a:p>
          <a:p>
            <a:pPr algn="l" rtl="0"/>
            <a:r>
              <a:rPr lang="en-US" baseline="0" dirty="0" smtClean="0"/>
              <a:t>In such instances the procedure for each ligand cannot last more then a few seconds.</a:t>
            </a:r>
          </a:p>
          <a:p>
            <a:pPr algn="l" rtl="0"/>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grid is</a:t>
            </a:r>
            <a:r>
              <a:rPr lang="en-US" baseline="0" dirty="0" smtClean="0"/>
              <a:t> </a:t>
            </a:r>
            <a:r>
              <a:rPr lang="en-US" dirty="0" smtClean="0"/>
              <a:t>simplified</a:t>
            </a:r>
            <a:r>
              <a:rPr lang="en-US" baseline="0" dirty="0" smtClean="0"/>
              <a:t> representation of the ligand binding site within the receptor.</a:t>
            </a:r>
          </a:p>
          <a:p>
            <a:pPr algn="l" rtl="0"/>
            <a:r>
              <a:rPr lang="en-US" baseline="0" dirty="0" smtClean="0"/>
              <a:t>It is in essence is the negative of the protein. </a:t>
            </a:r>
          </a:p>
          <a:p>
            <a:pPr algn="l" rtl="0"/>
            <a:endParaRPr lang="en-US" baseline="0" dirty="0" smtClean="0"/>
          </a:p>
        </p:txBody>
      </p:sp>
      <p:sp>
        <p:nvSpPr>
          <p:cNvPr id="4" name="Slide Number Placeholder 3"/>
          <p:cNvSpPr>
            <a:spLocks noGrp="1"/>
          </p:cNvSpPr>
          <p:nvPr>
            <p:ph type="sldNum" sz="quarter" idx="10"/>
          </p:nvPr>
        </p:nvSpPr>
        <p:spPr/>
        <p:txBody>
          <a:bodyPr/>
          <a:lstStyle/>
          <a:p>
            <a:fld id="{D2EF29D8-0A20-4DA1-816C-CB0EC5772B24}" type="slidenum">
              <a:rPr lang="he-IL" smtClean="0"/>
              <a:t>12</a:t>
            </a:fld>
            <a:endParaRPr lang="he-IL"/>
          </a:p>
        </p:txBody>
      </p:sp>
    </p:spTree>
    <p:extLst>
      <p:ext uri="{BB962C8B-B14F-4D97-AF65-F5344CB8AC3E}">
        <p14:creationId xmlns:p14="http://schemas.microsoft.com/office/powerpoint/2010/main" val="107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08735601-1F8E-4C87-887E-A9B116F71769}" type="datetime8">
              <a:rPr lang="he-IL" smtClean="0"/>
              <a:t>11 מרץ 16</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41480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DE8183AC-21F8-4B3E-B946-CEE9C02BB4ED}" type="datetime8">
              <a:rPr lang="he-IL" smtClean="0"/>
              <a:t>11 מרץ 16</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320405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7B87D26-49CD-4BA4-A204-0E6F6ADF7D54}" type="datetime8">
              <a:rPr lang="he-IL" smtClean="0"/>
              <a:t>11 מרץ 16</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340311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6DFB1FE-C2B7-4647-B9ED-B976158549A4}" type="datetime8">
              <a:rPr lang="he-IL" smtClean="0"/>
              <a:t>11 מרץ 16</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88934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C823A-D732-4FE2-8A21-EA2B2FC37803}" type="datetime8">
              <a:rPr lang="he-IL" smtClean="0"/>
              <a:t>11 מרץ 16</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76910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30D49430-F7BC-48B7-A90C-288DCD2FF240}" type="datetime8">
              <a:rPr lang="he-IL" smtClean="0"/>
              <a:t>11 מרץ 16</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124012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C502B70-E627-4CE1-A30F-3306E0DCE4CF}" type="datetime8">
              <a:rPr lang="he-IL" smtClean="0"/>
              <a:t>11 מרץ 16</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269608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9ABD17E5-95A3-458E-8D3B-A58591D7647E}" type="datetime8">
              <a:rPr lang="he-IL" smtClean="0"/>
              <a:t>11 מרץ 16</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33021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87C7-5F08-4270-B5AF-5B70AA626DFA}" type="datetime8">
              <a:rPr lang="he-IL" smtClean="0"/>
              <a:t>11 מרץ 16</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18939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3B6C6-5EF7-411F-89A5-6F7B483F7094}" type="datetime8">
              <a:rPr lang="he-IL" smtClean="0"/>
              <a:t>11 מרץ 16</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79837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C37C9-9050-4C34-A448-56390FC581EB}" type="datetime8">
              <a:rPr lang="he-IL" smtClean="0"/>
              <a:t>11 מרץ 16</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38610CC-87D9-4663-A7D1-A935371D4D18}" type="slidenum">
              <a:rPr lang="he-IL" smtClean="0"/>
              <a:t>‹#›</a:t>
            </a:fld>
            <a:endParaRPr lang="he-IL"/>
          </a:p>
        </p:txBody>
      </p:sp>
    </p:spTree>
    <p:extLst>
      <p:ext uri="{BB962C8B-B14F-4D97-AF65-F5344CB8AC3E}">
        <p14:creationId xmlns:p14="http://schemas.microsoft.com/office/powerpoint/2010/main" val="255639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F603283-1C2A-4994-B157-3B68691F3E02}" type="datetime8">
              <a:rPr lang="he-IL" smtClean="0"/>
              <a:t>11 מרץ 16</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8610CC-87D9-4663-A7D1-A935371D4D18}" type="slidenum">
              <a:rPr lang="he-IL" smtClean="0"/>
              <a:t>‹#›</a:t>
            </a:fld>
            <a:endParaRPr lang="he-IL"/>
          </a:p>
        </p:txBody>
      </p:sp>
    </p:spTree>
    <p:extLst>
      <p:ext uri="{BB962C8B-B14F-4D97-AF65-F5344CB8AC3E}">
        <p14:creationId xmlns:p14="http://schemas.microsoft.com/office/powerpoint/2010/main" val="288056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7.jp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8.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diagramColors" Target="../diagrams/colors1.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diagramQuickStyle" Target="../diagrams/quickStyle1.xml"/><Relationship Id="rId4" Type="http://schemas.openxmlformats.org/officeDocument/2006/relationships/image" Target="../media/image11.png"/><Relationship Id="rId9" Type="http://schemas.openxmlformats.org/officeDocument/2006/relationships/diagramLayout" Target="../diagrams/layout1.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17" y="1609724"/>
            <a:ext cx="12203017" cy="1992313"/>
          </a:xfrm>
          <a:prstGeom prst="rect">
            <a:avLst/>
          </a:prstGeom>
          <a:solidFill>
            <a:schemeClr val="accent1"/>
          </a:solidFill>
          <a:ln>
            <a:solidFill>
              <a:schemeClr val="accent1">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ctrTitle"/>
          </p:nvPr>
        </p:nvSpPr>
        <p:spPr/>
        <p:txBody>
          <a:bodyPr/>
          <a:lstStyle/>
          <a:p>
            <a:r>
              <a:rPr lang="en-US" b="1" dirty="0" smtClean="0">
                <a:ln>
                  <a:solidFill>
                    <a:schemeClr val="tx1"/>
                  </a:solidFill>
                </a:ln>
                <a:solidFill>
                  <a:schemeClr val="bg1"/>
                </a:solidFill>
                <a:effectLst>
                  <a:innerShdw blurRad="114300">
                    <a:prstClr val="black"/>
                  </a:innerShdw>
                </a:effectLst>
              </a:rPr>
              <a:t>Docking small molecules with Autodock</a:t>
            </a:r>
            <a:r>
              <a:rPr lang="en-US" b="1" baseline="30000" dirty="0" smtClean="0">
                <a:ln>
                  <a:solidFill>
                    <a:schemeClr val="tx1"/>
                  </a:solidFill>
                </a:ln>
                <a:solidFill>
                  <a:schemeClr val="bg1"/>
                </a:solidFill>
                <a:effectLst>
                  <a:innerShdw blurRad="114300">
                    <a:prstClr val="black"/>
                  </a:innerShdw>
                </a:effectLst>
              </a:rPr>
              <a:t>tm</a:t>
            </a:r>
            <a:endParaRPr lang="he-IL" b="1" baseline="30000" dirty="0">
              <a:ln>
                <a:solidFill>
                  <a:schemeClr val="tx1"/>
                </a:solidFill>
              </a:ln>
              <a:solidFill>
                <a:schemeClr val="bg1"/>
              </a:solidFill>
              <a:effectLst>
                <a:innerShdw blurRad="114300">
                  <a:prstClr val="black"/>
                </a:innerShdw>
              </a:effectLst>
            </a:endParaRPr>
          </a:p>
        </p:txBody>
      </p:sp>
      <p:sp>
        <p:nvSpPr>
          <p:cNvPr id="3" name="Subtitle 2"/>
          <p:cNvSpPr>
            <a:spLocks noGrp="1"/>
          </p:cNvSpPr>
          <p:nvPr>
            <p:ph type="subTitle" idx="1"/>
          </p:nvPr>
        </p:nvSpPr>
        <p:spPr/>
        <p:txBody>
          <a:bodyPr/>
          <a:lstStyle/>
          <a:p>
            <a:r>
              <a:rPr lang="en-US" sz="2800" dirty="0" smtClean="0"/>
              <a:t>Elon Yariv</a:t>
            </a:r>
          </a:p>
          <a:p>
            <a:r>
              <a:rPr lang="en-US" sz="2000" dirty="0" smtClean="0"/>
              <a:t>Graduate student in Prof. </a:t>
            </a:r>
            <a:r>
              <a:rPr lang="en-US" sz="2000" dirty="0" err="1" smtClean="0"/>
              <a:t>Nir</a:t>
            </a:r>
            <a:r>
              <a:rPr lang="en-US" sz="2000" dirty="0" smtClean="0"/>
              <a:t> Ben-Tal’s lab</a:t>
            </a:r>
          </a:p>
          <a:p>
            <a:r>
              <a:rPr lang="en-US" sz="2000" dirty="0" smtClean="0"/>
              <a:t>Department of Biochemistry and Molecular Biology, Tel Aviv University</a:t>
            </a:r>
            <a:endParaRPr lang="he-IL" sz="2000" dirty="0"/>
          </a:p>
        </p:txBody>
      </p:sp>
      <p:pic>
        <p:nvPicPr>
          <p:cNvPr id="1026" name="Picture 2" descr="https://en-lifesci.tau.ac.il/sites/lifesci_en.tau.ac.il/files/TAU_Logo_HomePage_Eng_small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833" y="4943804"/>
            <a:ext cx="2557316" cy="14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7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498850"/>
          </a:xfrm>
        </p:spPr>
        <p:txBody>
          <a:bodyPr>
            <a:normAutofit/>
          </a:bodyPr>
          <a:lstStyle/>
          <a:p>
            <a:pPr algn="l" rtl="0"/>
            <a:r>
              <a:rPr lang="en-US" dirty="0" smtClean="0"/>
              <a:t>Commercial: </a:t>
            </a:r>
            <a:r>
              <a:rPr lang="en-US" dirty="0" err="1" smtClean="0"/>
              <a:t>FlexX</a:t>
            </a:r>
            <a:r>
              <a:rPr lang="en-US" dirty="0" smtClean="0"/>
              <a:t>, Gold, </a:t>
            </a:r>
            <a:r>
              <a:rPr lang="en-US" dirty="0" err="1" smtClean="0"/>
              <a:t>Sybyl</a:t>
            </a:r>
            <a:r>
              <a:rPr lang="en-US" dirty="0" smtClean="0"/>
              <a:t>, Glide, </a:t>
            </a:r>
            <a:r>
              <a:rPr lang="en-US" dirty="0" err="1" smtClean="0"/>
              <a:t>LIBdock</a:t>
            </a:r>
            <a:r>
              <a:rPr lang="en-US" dirty="0" smtClean="0"/>
              <a:t>…</a:t>
            </a:r>
          </a:p>
          <a:p>
            <a:pPr algn="l" rtl="0"/>
            <a:r>
              <a:rPr lang="en-US" dirty="0" smtClean="0"/>
              <a:t>Open-source/free for academics:</a:t>
            </a:r>
            <a:r>
              <a:rPr lang="en-US" sz="3200" dirty="0" smtClean="0"/>
              <a:t> </a:t>
            </a:r>
            <a:r>
              <a:rPr lang="en-US" sz="3200" b="1" dirty="0" err="1" smtClean="0">
                <a:solidFill>
                  <a:srgbClr val="FF0000"/>
                </a:solidFill>
              </a:rPr>
              <a:t>Autodock</a:t>
            </a:r>
            <a:r>
              <a:rPr lang="en-US" dirty="0" smtClean="0"/>
              <a:t>, Dock</a:t>
            </a:r>
          </a:p>
          <a:p>
            <a:pPr marL="0" indent="0" algn="l" rtl="0">
              <a:buNone/>
            </a:pPr>
            <a:endParaRPr lang="en-US" dirty="0"/>
          </a:p>
          <a:p>
            <a:pPr marL="0" indent="0" algn="l" rtl="0">
              <a:buNone/>
            </a:pPr>
            <a:r>
              <a:rPr lang="en-US" dirty="0" err="1" smtClean="0"/>
              <a:t>Autodock</a:t>
            </a:r>
            <a:r>
              <a:rPr lang="en-US" dirty="0" smtClean="0"/>
              <a:t> is developed by:</a:t>
            </a:r>
          </a:p>
          <a:p>
            <a:pPr marL="0" indent="0" algn="l" rtl="0">
              <a:buNone/>
            </a:pPr>
            <a:r>
              <a:rPr lang="en-US" sz="2200" dirty="0" smtClean="0"/>
              <a:t>Dr. Arthur J. Olson</a:t>
            </a:r>
          </a:p>
          <a:p>
            <a:pPr marL="0" indent="0" algn="l" rtl="0">
              <a:buNone/>
            </a:pPr>
            <a:r>
              <a:rPr lang="en-US" sz="2200" dirty="0" smtClean="0"/>
              <a:t>Molecular Graphics lab</a:t>
            </a:r>
            <a:endParaRPr lang="en-US" sz="2200" dirty="0"/>
          </a:p>
          <a:p>
            <a:pPr marL="0" indent="0" algn="l" rtl="0">
              <a:buNone/>
            </a:pPr>
            <a:r>
              <a:rPr lang="en-US" sz="2200" dirty="0"/>
              <a:t>The Scripps Research </a:t>
            </a:r>
            <a:r>
              <a:rPr lang="en-US" sz="2200" dirty="0" smtClean="0"/>
              <a:t>Institute, California, USA.</a:t>
            </a:r>
          </a:p>
          <a:p>
            <a:pPr marL="0" indent="0" algn="l" rtl="0">
              <a:buNone/>
            </a:pPr>
            <a:endParaRPr lang="en-US" dirty="0"/>
          </a:p>
          <a:p>
            <a:pPr marL="0" indent="0" algn="l" rtl="0">
              <a:buNone/>
            </a:pPr>
            <a:endParaRPr lang="en-US" dirty="0"/>
          </a:p>
        </p:txBody>
      </p:sp>
      <p:sp>
        <p:nvSpPr>
          <p:cNvPr id="4" name="Pentagon 3"/>
          <p:cNvSpPr/>
          <p:nvPr/>
        </p:nvSpPr>
        <p:spPr>
          <a:xfrm>
            <a:off x="0" y="260965"/>
            <a:ext cx="10477500"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itle 1"/>
          <p:cNvSpPr txBox="1">
            <a:spLocks/>
          </p:cNvSpPr>
          <p:nvPr/>
        </p:nvSpPr>
        <p:spPr>
          <a:xfrm>
            <a:off x="-447" y="25929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Available Docking Programs</a:t>
            </a:r>
            <a:endParaRPr lang="he-IL" sz="5400" b="1" dirty="0">
              <a:ln>
                <a:solidFill>
                  <a:sysClr val="windowText" lastClr="000000"/>
                </a:solidFill>
              </a:ln>
              <a:solidFill>
                <a:schemeClr val="bg1"/>
              </a:solidFill>
              <a:effectLst>
                <a:innerShdw blurRad="114300">
                  <a:prstClr val="black"/>
                </a:innerShdw>
              </a:effectLst>
            </a:endParaRPr>
          </a:p>
        </p:txBody>
      </p:sp>
      <p:sp>
        <p:nvSpPr>
          <p:cNvPr id="7" name="Rounded Rectangle 6"/>
          <p:cNvSpPr/>
          <p:nvPr/>
        </p:nvSpPr>
        <p:spPr>
          <a:xfrm>
            <a:off x="838200" y="5147290"/>
            <a:ext cx="10334625" cy="1247509"/>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itle 1"/>
          <p:cNvSpPr>
            <a:spLocks noGrp="1"/>
          </p:cNvSpPr>
          <p:nvPr>
            <p:ph type="title"/>
          </p:nvPr>
        </p:nvSpPr>
        <p:spPr>
          <a:xfrm>
            <a:off x="1123949" y="5147291"/>
            <a:ext cx="9763125" cy="1247508"/>
          </a:xfrm>
        </p:spPr>
        <p:txBody>
          <a:bodyPr>
            <a:normAutofit fontScale="90000"/>
          </a:bodyPr>
          <a:lstStyle/>
          <a:p>
            <a:pPr algn="l" rtl="0"/>
            <a:r>
              <a:rPr lang="en-US" sz="5400" b="1" dirty="0" smtClean="0">
                <a:ln>
                  <a:solidFill>
                    <a:sysClr val="windowText" lastClr="000000"/>
                  </a:solidFill>
                </a:ln>
                <a:solidFill>
                  <a:schemeClr val="bg1"/>
                </a:solidFill>
                <a:effectLst>
                  <a:innerShdw blurRad="114300">
                    <a:prstClr val="black"/>
                  </a:innerShdw>
                </a:effectLst>
              </a:rPr>
              <a:t>Most cited molecular docking program</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684843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8"/>
          <p:cNvSpPr/>
          <p:nvPr/>
        </p:nvSpPr>
        <p:spPr>
          <a:xfrm>
            <a:off x="1666875" y="2033719"/>
            <a:ext cx="5115722" cy="2657210"/>
          </a:xfrm>
          <a:prstGeom prst="roundRect">
            <a:avLst>
              <a:gd name="adj" fmla="val 28120"/>
            </a:avLst>
          </a:prstGeom>
          <a:solidFill>
            <a:srgbClr val="C00000"/>
          </a:solidFill>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 name="Diagram 5"/>
          <p:cNvGraphicFramePr/>
          <p:nvPr>
            <p:extLst>
              <p:ext uri="{D42A27DB-BD31-4B8C-83A1-F6EECF244321}">
                <p14:modId xmlns:p14="http://schemas.microsoft.com/office/powerpoint/2010/main" val="2598971994"/>
              </p:ext>
            </p:extLst>
          </p:nvPr>
        </p:nvGraphicFramePr>
        <p:xfrm>
          <a:off x="8700229" y="57150"/>
          <a:ext cx="3457575" cy="672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1971675" y="2190750"/>
            <a:ext cx="4391025" cy="22098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6600" b="1" dirty="0" smtClean="0">
                <a:ln>
                  <a:solidFill>
                    <a:sysClr val="windowText" lastClr="000000"/>
                  </a:solidFill>
                </a:ln>
                <a:solidFill>
                  <a:schemeClr val="bg1"/>
                </a:solidFill>
                <a:effectLst>
                  <a:innerShdw blurRad="114300">
                    <a:prstClr val="black"/>
                  </a:innerShdw>
                </a:effectLst>
              </a:rPr>
              <a:t>Docking Algorithm</a:t>
            </a:r>
            <a:endParaRPr lang="he-IL" sz="66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60877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2" y="137140"/>
            <a:ext cx="79724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923" t="5877" r="1468" b="10522"/>
          <a:stretch/>
        </p:blipFill>
        <p:spPr>
          <a:xfrm>
            <a:off x="447537" y="1735406"/>
            <a:ext cx="8100292" cy="27887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a:xfrm>
            <a:off x="-448" y="135473"/>
            <a:ext cx="8343900" cy="1247508"/>
          </a:xfrm>
        </p:spPr>
        <p:txBody>
          <a:bodyPr>
            <a:normAutofit/>
          </a:bodyPr>
          <a:lstStyle/>
          <a:p>
            <a:pPr algn="l" rtl="0"/>
            <a:r>
              <a:rPr lang="en-US" sz="5400" b="1" dirty="0" smtClean="0">
                <a:ln>
                  <a:solidFill>
                    <a:sysClr val="windowText" lastClr="000000"/>
                  </a:solidFill>
                </a:ln>
                <a:solidFill>
                  <a:schemeClr val="bg1"/>
                </a:solidFill>
                <a:effectLst>
                  <a:innerShdw blurRad="114300">
                    <a:prstClr val="black"/>
                  </a:innerShdw>
                </a:effectLst>
              </a:rPr>
              <a:t>Receptor Grid Generation</a:t>
            </a:r>
            <a:endParaRPr lang="he-IL" sz="5400" b="1" dirty="0">
              <a:ln>
                <a:solidFill>
                  <a:sysClr val="windowText" lastClr="000000"/>
                </a:solidFill>
              </a:ln>
              <a:solidFill>
                <a:schemeClr val="bg1"/>
              </a:solidFill>
              <a:effectLst>
                <a:innerShdw blurRad="114300">
                  <a:prstClr val="black"/>
                </a:innerShdw>
              </a:effectLst>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72" r="4141"/>
          <a:stretch/>
        </p:blipFill>
        <p:spPr>
          <a:xfrm>
            <a:off x="2764251" y="2076450"/>
            <a:ext cx="3068953" cy="2045170"/>
          </a:xfrm>
          <a:prstGeom prst="rect">
            <a:avLst/>
          </a:prstGeom>
          <a:ln>
            <a:noFill/>
          </a:ln>
          <a:effectLst>
            <a:softEdge rad="190500"/>
          </a:effectLst>
          <a:scene3d>
            <a:camera prst="perspectiveContrastingLeftFacing">
              <a:rot lat="300000" lon="19800000" rev="0"/>
            </a:camera>
            <a:lightRig rig="threePt" dir="t">
              <a:rot lat="0" lon="0" rev="2700000"/>
            </a:lightRig>
          </a:scene3d>
          <a:sp3d/>
        </p:spPr>
      </p:pic>
      <p:graphicFrame>
        <p:nvGraphicFramePr>
          <p:cNvPr id="6" name="Diagram 5"/>
          <p:cNvGraphicFramePr/>
          <p:nvPr>
            <p:extLst>
              <p:ext uri="{D42A27DB-BD31-4B8C-83A1-F6EECF244321}">
                <p14:modId xmlns:p14="http://schemas.microsoft.com/office/powerpoint/2010/main" val="789975016"/>
              </p:ext>
            </p:extLst>
          </p:nvPr>
        </p:nvGraphicFramePr>
        <p:xfrm>
          <a:off x="8700229" y="57150"/>
          <a:ext cx="3457575" cy="6724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2"/>
          <p:cNvSpPr>
            <a:spLocks noGrp="1"/>
          </p:cNvSpPr>
          <p:nvPr>
            <p:ph idx="1"/>
          </p:nvPr>
        </p:nvSpPr>
        <p:spPr>
          <a:xfrm>
            <a:off x="0" y="5334000"/>
            <a:ext cx="8700228" cy="1095375"/>
          </a:xfrm>
        </p:spPr>
        <p:txBody>
          <a:bodyPr>
            <a:normAutofit/>
          </a:bodyPr>
          <a:lstStyle/>
          <a:p>
            <a:pPr marL="0" indent="0" algn="l" rtl="0">
              <a:buNone/>
            </a:pPr>
            <a:r>
              <a:rPr lang="en-US" dirty="0" smtClean="0"/>
              <a:t>Problem: </a:t>
            </a:r>
            <a:r>
              <a:rPr lang="en-US" sz="2000" dirty="0" smtClean="0"/>
              <a:t>Need to evaluate countless conformations per ligand.</a:t>
            </a:r>
          </a:p>
          <a:p>
            <a:pPr marL="0" indent="0" algn="l" rtl="0">
              <a:buNone/>
            </a:pPr>
            <a:r>
              <a:rPr lang="en-US" dirty="0" smtClean="0"/>
              <a:t>Solution: </a:t>
            </a:r>
            <a:r>
              <a:rPr lang="en-US" sz="2000" dirty="0" smtClean="0"/>
              <a:t>Score poses by comparing coordinates to values in grid table.</a:t>
            </a:r>
          </a:p>
          <a:p>
            <a:pPr marL="0" indent="0" algn="l" rtl="0">
              <a:buNone/>
            </a:pPr>
            <a:endParaRPr lang="en-US" dirty="0" smtClean="0"/>
          </a:p>
        </p:txBody>
      </p:sp>
    </p:spTree>
    <p:extLst>
      <p:ext uri="{BB962C8B-B14F-4D97-AF65-F5344CB8AC3E}">
        <p14:creationId xmlns:p14="http://schemas.microsoft.com/office/powerpoint/2010/main" val="386186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84" y="452270"/>
            <a:ext cx="4923937" cy="5719763"/>
          </a:xfrm>
        </p:spPr>
        <p:txBody>
          <a:bodyPr anchor="ctr"/>
          <a:lstStyle/>
          <a:p>
            <a:pPr algn="l" rtl="0"/>
            <a:r>
              <a:rPr lang="en-US" dirty="0" smtClean="0"/>
              <a:t>Determines binding site dimensions.</a:t>
            </a:r>
          </a:p>
          <a:p>
            <a:pPr algn="l" rtl="0"/>
            <a:r>
              <a:rPr lang="en-US" dirty="0" smtClean="0"/>
              <a:t>Determines accessible area.</a:t>
            </a:r>
          </a:p>
          <a:p>
            <a:pPr algn="l" rtl="0"/>
            <a:r>
              <a:rPr lang="en-US" dirty="0" smtClean="0"/>
              <a:t>Defines active groups in binding site.</a:t>
            </a:r>
          </a:p>
          <a:p>
            <a:pPr algn="l" rtl="0"/>
            <a:r>
              <a:rPr lang="en-US" dirty="0" smtClean="0"/>
              <a:t>Breaks down continuous space into discrete points.</a:t>
            </a:r>
          </a:p>
          <a:p>
            <a:pPr algn="l" rtl="0"/>
            <a:endParaRPr lang="he-I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9096" y="5096"/>
            <a:ext cx="6852904" cy="6852904"/>
          </a:xfrm>
          <a:prstGeom prst="rect">
            <a:avLst/>
          </a:prstGeom>
          <a:ln w="12700">
            <a:solidFill>
              <a:schemeClr val="accent1">
                <a:lumMod val="75000"/>
              </a:schemeClr>
            </a:solidFill>
          </a:ln>
          <a:effectLst/>
          <a:scene3d>
            <a:camera prst="orthographicFront"/>
            <a:lightRig rig="threePt" dir="t"/>
          </a:scene3d>
          <a:sp3d prstMaterial="matte"/>
        </p:spPr>
      </p:pic>
    </p:spTree>
    <p:extLst>
      <p:ext uri="{BB962C8B-B14F-4D97-AF65-F5344CB8AC3E}">
        <p14:creationId xmlns:p14="http://schemas.microsoft.com/office/powerpoint/2010/main" val="1844785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vel 17"/>
          <p:cNvSpPr/>
          <p:nvPr/>
        </p:nvSpPr>
        <p:spPr>
          <a:xfrm>
            <a:off x="1883884" y="58767"/>
            <a:ext cx="8620240" cy="6650505"/>
          </a:xfrm>
          <a:prstGeom prst="bevel">
            <a:avLst/>
          </a:prstGeom>
          <a:scene3d>
            <a:camera prst="orthographicFront"/>
            <a:lightRig rig="chilly" dir="t">
              <a:rot lat="0" lon="0" rev="8100000"/>
            </a:lightRig>
          </a:scene3d>
          <a:sp3d prstMaterial="translucent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C:\Users\Elon Yariv\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733" y="523059"/>
            <a:ext cx="1530350" cy="153035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1576" r="16046"/>
          <a:stretch/>
        </p:blipFill>
        <p:spPr>
          <a:xfrm>
            <a:off x="2016085" y="58767"/>
            <a:ext cx="7722826" cy="6821267"/>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4725" y="936434"/>
            <a:ext cx="837281" cy="83728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8316" y="5140286"/>
            <a:ext cx="1255005" cy="1255005"/>
          </a:xfrm>
          <a:prstGeom prst="rect">
            <a:avLst/>
          </a:prstGeom>
        </p:spPr>
      </p:pic>
      <p:sp>
        <p:nvSpPr>
          <p:cNvPr id="8" name="TextBox 7"/>
          <p:cNvSpPr txBox="1"/>
          <p:nvPr/>
        </p:nvSpPr>
        <p:spPr>
          <a:xfrm>
            <a:off x="10270728" y="1025547"/>
            <a:ext cx="466794" cy="461665"/>
          </a:xfrm>
          <a:prstGeom prst="rect">
            <a:avLst/>
          </a:prstGeom>
          <a:noFill/>
        </p:spPr>
        <p:txBody>
          <a:bodyPr wrap="none" rtlCol="1">
            <a:spAutoFit/>
          </a:bodyPr>
          <a:lstStyle/>
          <a:p>
            <a:r>
              <a:rPr lang="en-US" sz="2400" dirty="0" smtClean="0">
                <a:latin typeface="+mj-lt"/>
              </a:rPr>
              <a:t>:O</a:t>
            </a:r>
            <a:endParaRPr lang="he-IL" sz="2400" dirty="0">
              <a:latin typeface="+mj-lt"/>
            </a:endParaRPr>
          </a:p>
        </p:txBody>
      </p:sp>
      <p:sp>
        <p:nvSpPr>
          <p:cNvPr id="9" name="TextBox 8"/>
          <p:cNvSpPr txBox="1"/>
          <p:nvPr/>
        </p:nvSpPr>
        <p:spPr>
          <a:xfrm>
            <a:off x="8317802" y="5420316"/>
            <a:ext cx="375424" cy="461665"/>
          </a:xfrm>
          <a:prstGeom prst="rect">
            <a:avLst/>
          </a:prstGeom>
          <a:noFill/>
        </p:spPr>
        <p:txBody>
          <a:bodyPr wrap="none" rtlCol="1">
            <a:spAutoFit/>
          </a:bodyPr>
          <a:lstStyle/>
          <a:p>
            <a:r>
              <a:rPr lang="en-US" sz="2400" dirty="0" smtClean="0">
                <a:latin typeface="+mj-lt"/>
              </a:rPr>
              <a:t>H</a:t>
            </a:r>
            <a:endParaRPr lang="he-IL" sz="2400" dirty="0">
              <a:latin typeface="+mj-lt"/>
            </a:endParaRPr>
          </a:p>
        </p:txBody>
      </p:sp>
      <p:sp>
        <p:nvSpPr>
          <p:cNvPr id="10" name="TextBox 9"/>
          <p:cNvSpPr txBox="1"/>
          <p:nvPr/>
        </p:nvSpPr>
        <p:spPr>
          <a:xfrm>
            <a:off x="3328477" y="1124242"/>
            <a:ext cx="349776" cy="461665"/>
          </a:xfrm>
          <a:prstGeom prst="rect">
            <a:avLst/>
          </a:prstGeom>
          <a:noFill/>
        </p:spPr>
        <p:txBody>
          <a:bodyPr wrap="none" rtlCol="1">
            <a:spAutoFit/>
          </a:bodyPr>
          <a:lstStyle/>
          <a:p>
            <a:r>
              <a:rPr lang="en-US" sz="2400" dirty="0" smtClean="0">
                <a:latin typeface="+mj-lt"/>
              </a:rPr>
              <a:t>C</a:t>
            </a:r>
            <a:endParaRPr lang="he-IL" sz="2400" dirty="0">
              <a:latin typeface="+mj-lt"/>
            </a:endParaRPr>
          </a:p>
        </p:txBody>
      </p:sp>
      <p:sp>
        <p:nvSpPr>
          <p:cNvPr id="11" name="TextBox 10"/>
          <p:cNvSpPr txBox="1"/>
          <p:nvPr/>
        </p:nvSpPr>
        <p:spPr>
          <a:xfrm>
            <a:off x="9081941" y="5833384"/>
            <a:ext cx="1422184" cy="707886"/>
          </a:xfrm>
          <a:prstGeom prst="rect">
            <a:avLst/>
          </a:prstGeom>
          <a:noFill/>
        </p:spPr>
        <p:txBody>
          <a:bodyPr wrap="none" rtlCol="1">
            <a:spAutoFit/>
          </a:bodyPr>
          <a:lstStyle/>
          <a:p>
            <a:pPr algn="ctr"/>
            <a:r>
              <a:rPr lang="en-US" sz="2000" dirty="0" smtClean="0">
                <a:latin typeface="+mj-lt"/>
              </a:rPr>
              <a:t>Hydrogen</a:t>
            </a:r>
          </a:p>
          <a:p>
            <a:pPr algn="ctr"/>
            <a:r>
              <a:rPr lang="en-US" sz="2000" dirty="0" smtClean="0">
                <a:latin typeface="+mj-lt"/>
              </a:rPr>
              <a:t>Bond Donor</a:t>
            </a:r>
            <a:endParaRPr lang="he-IL" sz="2000" dirty="0">
              <a:latin typeface="+mj-lt"/>
            </a:endParaRPr>
          </a:p>
        </p:txBody>
      </p:sp>
      <p:sp>
        <p:nvSpPr>
          <p:cNvPr id="13" name="TextBox 12"/>
          <p:cNvSpPr txBox="1"/>
          <p:nvPr/>
        </p:nvSpPr>
        <p:spPr>
          <a:xfrm>
            <a:off x="2690328" y="1695367"/>
            <a:ext cx="1500604" cy="400110"/>
          </a:xfrm>
          <a:prstGeom prst="rect">
            <a:avLst/>
          </a:prstGeom>
          <a:noFill/>
        </p:spPr>
        <p:txBody>
          <a:bodyPr wrap="none" rtlCol="1">
            <a:spAutoFit/>
          </a:bodyPr>
          <a:lstStyle/>
          <a:p>
            <a:pPr algn="ctr"/>
            <a:r>
              <a:rPr lang="en-US" sz="2000" dirty="0" smtClean="0">
                <a:latin typeface="+mj-lt"/>
              </a:rPr>
              <a:t>Hydrophobic</a:t>
            </a:r>
            <a:endParaRPr lang="he-IL" sz="2000" dirty="0">
              <a:latin typeface="+mj-lt"/>
            </a:endParaRPr>
          </a:p>
        </p:txBody>
      </p:sp>
      <p:sp>
        <p:nvSpPr>
          <p:cNvPr id="12" name="TextBox 11"/>
          <p:cNvSpPr txBox="1"/>
          <p:nvPr/>
        </p:nvSpPr>
        <p:spPr>
          <a:xfrm>
            <a:off x="10504125" y="1487212"/>
            <a:ext cx="1703736" cy="707886"/>
          </a:xfrm>
          <a:prstGeom prst="rect">
            <a:avLst/>
          </a:prstGeom>
          <a:noFill/>
        </p:spPr>
        <p:txBody>
          <a:bodyPr wrap="none" rtlCol="1">
            <a:spAutoFit/>
          </a:bodyPr>
          <a:lstStyle/>
          <a:p>
            <a:pPr algn="ctr"/>
            <a:r>
              <a:rPr lang="en-US" sz="2000" dirty="0" smtClean="0">
                <a:latin typeface="+mj-lt"/>
              </a:rPr>
              <a:t>Hydrogen</a:t>
            </a:r>
          </a:p>
          <a:p>
            <a:pPr algn="ctr"/>
            <a:r>
              <a:rPr lang="en-US" sz="2000" dirty="0" smtClean="0">
                <a:latin typeface="+mj-lt"/>
              </a:rPr>
              <a:t>Bond Acceptor</a:t>
            </a:r>
            <a:endParaRPr lang="he-IL" sz="2000" dirty="0">
              <a:latin typeface="+mj-lt"/>
            </a:endParaRPr>
          </a:p>
        </p:txBody>
      </p:sp>
      <p:sp>
        <p:nvSpPr>
          <p:cNvPr id="14" name="Arc 13"/>
          <p:cNvSpPr/>
          <p:nvPr/>
        </p:nvSpPr>
        <p:spPr>
          <a:xfrm>
            <a:off x="7952649" y="4690327"/>
            <a:ext cx="1105729" cy="1191654"/>
          </a:xfrm>
          <a:prstGeom prst="arc">
            <a:avLst>
              <a:gd name="adj1" fmla="val 16200000"/>
              <a:gd name="adj2" fmla="val 698678"/>
            </a:avLst>
          </a:prstGeom>
          <a:ln w="38100">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5" name="Arc 14"/>
          <p:cNvSpPr/>
          <p:nvPr/>
        </p:nvSpPr>
        <p:spPr>
          <a:xfrm rot="3779348" flipV="1">
            <a:off x="9350657" y="666406"/>
            <a:ext cx="1105729" cy="1191654"/>
          </a:xfrm>
          <a:prstGeom prst="arc">
            <a:avLst>
              <a:gd name="adj1" fmla="val 16200000"/>
              <a:gd name="adj2" fmla="val 698678"/>
            </a:avLst>
          </a:prstGeom>
          <a:ln w="38100">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6" name="Arc 15"/>
          <p:cNvSpPr/>
          <p:nvPr/>
        </p:nvSpPr>
        <p:spPr>
          <a:xfrm rot="3779348" flipH="1">
            <a:off x="3565987" y="1134986"/>
            <a:ext cx="1494590" cy="1191654"/>
          </a:xfrm>
          <a:prstGeom prst="arc">
            <a:avLst>
              <a:gd name="adj1" fmla="val 16031847"/>
              <a:gd name="adj2" fmla="val 698678"/>
            </a:avLst>
          </a:prstGeom>
          <a:ln w="38100">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656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2" grpId="0"/>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5885"/>
            <a:ext cx="7072423" cy="1247359"/>
          </a:xfrm>
        </p:spPr>
        <p:txBody>
          <a:bodyPr/>
          <a:lstStyle/>
          <a:p>
            <a:pPr marL="0" indent="0" algn="l" rtl="0">
              <a:buNone/>
            </a:pPr>
            <a:r>
              <a:rPr lang="en-US" dirty="0" smtClean="0"/>
              <a:t>Generate different ligand conformations. The different coordinates generated are then compared to the grid.</a:t>
            </a:r>
          </a:p>
          <a:p>
            <a:pPr marL="0" indent="0" algn="l" rtl="0">
              <a:buNone/>
            </a:pPr>
            <a:endParaRPr lang="en-US" dirty="0" smtClean="0"/>
          </a:p>
        </p:txBody>
      </p:sp>
      <p:pic>
        <p:nvPicPr>
          <p:cNvPr id="6" name="Picture 5" descr="EnergyLandsc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837" y="2526241"/>
            <a:ext cx="4778599" cy="4331759"/>
          </a:xfrm>
          <a:prstGeom prst="rect">
            <a:avLst/>
          </a:prstGeom>
        </p:spPr>
      </p:pic>
      <p:sp>
        <p:nvSpPr>
          <p:cNvPr id="7" name="Pentagon 8"/>
          <p:cNvSpPr/>
          <p:nvPr/>
        </p:nvSpPr>
        <p:spPr>
          <a:xfrm>
            <a:off x="0" y="188376"/>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itle 1"/>
          <p:cNvSpPr>
            <a:spLocks noGrp="1"/>
          </p:cNvSpPr>
          <p:nvPr>
            <p:ph type="title"/>
          </p:nvPr>
        </p:nvSpPr>
        <p:spPr>
          <a:xfrm>
            <a:off x="-448" y="183098"/>
            <a:ext cx="8343900" cy="1247508"/>
          </a:xfrm>
        </p:spPr>
        <p:txBody>
          <a:bodyPr>
            <a:normAutofit/>
          </a:bodyPr>
          <a:lstStyle/>
          <a:p>
            <a:pPr algn="l" rtl="0"/>
            <a:r>
              <a:rPr lang="en-US" sz="5400" b="1" dirty="0" smtClean="0">
                <a:ln>
                  <a:solidFill>
                    <a:sysClr val="windowText" lastClr="000000"/>
                  </a:solidFill>
                </a:ln>
                <a:solidFill>
                  <a:schemeClr val="bg1"/>
                </a:solidFill>
                <a:effectLst>
                  <a:innerShdw blurRad="114300">
                    <a:prstClr val="black"/>
                  </a:innerShdw>
                </a:effectLst>
              </a:rPr>
              <a:t>Conformational Sampling</a:t>
            </a:r>
            <a:endParaRPr lang="he-IL" sz="5400" b="1" dirty="0">
              <a:ln>
                <a:solidFill>
                  <a:sysClr val="windowText" lastClr="000000"/>
                </a:solidFill>
              </a:ln>
              <a:solidFill>
                <a:schemeClr val="bg1"/>
              </a:solidFill>
              <a:effectLst>
                <a:innerShdw blurRad="114300">
                  <a:prstClr val="black"/>
                </a:innerShdw>
              </a:effectLst>
            </a:endParaRPr>
          </a:p>
        </p:txBody>
      </p:sp>
      <p:graphicFrame>
        <p:nvGraphicFramePr>
          <p:cNvPr id="9" name="Diagram 8"/>
          <p:cNvGraphicFramePr/>
          <p:nvPr>
            <p:extLst>
              <p:ext uri="{D42A27DB-BD31-4B8C-83A1-F6EECF244321}">
                <p14:modId xmlns:p14="http://schemas.microsoft.com/office/powerpoint/2010/main" val="195645098"/>
              </p:ext>
            </p:extLst>
          </p:nvPr>
        </p:nvGraphicFramePr>
        <p:xfrm>
          <a:off x="8700229" y="57150"/>
          <a:ext cx="3457575" cy="672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131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27" y="0"/>
            <a:ext cx="10193547" cy="6858000"/>
          </a:xfrm>
          <a:prstGeom prst="rect">
            <a:avLst/>
          </a:prstGeom>
        </p:spPr>
      </p:pic>
      <p:cxnSp>
        <p:nvCxnSpPr>
          <p:cNvPr id="11" name="Curved Connector 10"/>
          <p:cNvCxnSpPr/>
          <p:nvPr/>
        </p:nvCxnSpPr>
        <p:spPr>
          <a:xfrm rot="2700000">
            <a:off x="6280063" y="1315537"/>
            <a:ext cx="736092" cy="331065"/>
          </a:xfrm>
          <a:prstGeom prst="curvedConnector3">
            <a:avLst>
              <a:gd name="adj1" fmla="val 199431"/>
            </a:avLst>
          </a:prstGeom>
          <a:ln w="38100">
            <a:tailEnd type="triangle"/>
          </a:ln>
        </p:spPr>
        <p:style>
          <a:lnRef idx="3">
            <a:schemeClr val="dk1"/>
          </a:lnRef>
          <a:fillRef idx="0">
            <a:schemeClr val="dk1"/>
          </a:fillRef>
          <a:effectRef idx="2">
            <a:schemeClr val="dk1"/>
          </a:effectRef>
          <a:fontRef idx="minor">
            <a:schemeClr val="tx1"/>
          </a:fontRef>
        </p:style>
      </p:cxnSp>
      <p:sp>
        <p:nvSpPr>
          <p:cNvPr id="39" name="Arc 38"/>
          <p:cNvSpPr/>
          <p:nvPr/>
        </p:nvSpPr>
        <p:spPr>
          <a:xfrm rot="5400000">
            <a:off x="7058465" y="2045068"/>
            <a:ext cx="4141692" cy="4207812"/>
          </a:xfrm>
          <a:prstGeom prst="arc">
            <a:avLst/>
          </a:prstGeom>
          <a:ln w="38100">
            <a:headEnd type="triangle"/>
            <a:tailEnd type="triangle"/>
          </a:ln>
        </p:spPr>
        <p:style>
          <a:lnRef idx="3">
            <a:schemeClr val="dk1"/>
          </a:lnRef>
          <a:fillRef idx="0">
            <a:schemeClr val="dk1"/>
          </a:fillRef>
          <a:effectRef idx="2">
            <a:schemeClr val="dk1"/>
          </a:effectRef>
          <a:fontRef idx="minor">
            <a:schemeClr val="tx1"/>
          </a:fontRef>
        </p:style>
        <p:txBody>
          <a:bodyPr rtlCol="1" anchor="ctr"/>
          <a:lstStyle/>
          <a:p>
            <a:pPr algn="ctr"/>
            <a:endParaRPr lang="he-IL">
              <a:ln w="38100">
                <a:solidFill>
                  <a:schemeClr val="tx1"/>
                </a:solidFill>
              </a:ln>
            </a:endParaRPr>
          </a:p>
        </p:txBody>
      </p:sp>
      <p:cxnSp>
        <p:nvCxnSpPr>
          <p:cNvPr id="42" name="Straight Arrow Connector 41"/>
          <p:cNvCxnSpPr/>
          <p:nvPr/>
        </p:nvCxnSpPr>
        <p:spPr>
          <a:xfrm flipV="1">
            <a:off x="2386073" y="981636"/>
            <a:ext cx="1371600" cy="134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flipV="1">
            <a:off x="1720444" y="1654547"/>
            <a:ext cx="1371600" cy="134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1653988" y="988171"/>
            <a:ext cx="749471" cy="6723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653988" y="497275"/>
            <a:ext cx="1559017" cy="461665"/>
          </a:xfrm>
          <a:prstGeom prst="rect">
            <a:avLst/>
          </a:prstGeom>
          <a:noFill/>
        </p:spPr>
        <p:txBody>
          <a:bodyPr wrap="none" rtlCol="1">
            <a:spAutoFit/>
          </a:bodyPr>
          <a:lstStyle/>
          <a:p>
            <a:r>
              <a:rPr lang="en-US" sz="2400" dirty="0" smtClean="0"/>
              <a:t>Translation</a:t>
            </a:r>
            <a:endParaRPr lang="he-IL" sz="2400" dirty="0"/>
          </a:p>
        </p:txBody>
      </p:sp>
      <p:sp>
        <p:nvSpPr>
          <p:cNvPr id="49" name="TextBox 48"/>
          <p:cNvSpPr txBox="1"/>
          <p:nvPr/>
        </p:nvSpPr>
        <p:spPr>
          <a:xfrm>
            <a:off x="9986562" y="5988987"/>
            <a:ext cx="1247329" cy="461665"/>
          </a:xfrm>
          <a:prstGeom prst="rect">
            <a:avLst/>
          </a:prstGeom>
          <a:noFill/>
        </p:spPr>
        <p:txBody>
          <a:bodyPr wrap="none" rtlCol="1">
            <a:spAutoFit/>
          </a:bodyPr>
          <a:lstStyle/>
          <a:p>
            <a:r>
              <a:rPr lang="en-US" sz="2400" dirty="0" smtClean="0"/>
              <a:t>Rotation</a:t>
            </a:r>
            <a:endParaRPr lang="he-IL" sz="2400" dirty="0"/>
          </a:p>
        </p:txBody>
      </p:sp>
      <p:sp>
        <p:nvSpPr>
          <p:cNvPr id="50" name="TextBox 49"/>
          <p:cNvSpPr txBox="1"/>
          <p:nvPr/>
        </p:nvSpPr>
        <p:spPr>
          <a:xfrm>
            <a:off x="6004869" y="644633"/>
            <a:ext cx="1091837" cy="461665"/>
          </a:xfrm>
          <a:prstGeom prst="rect">
            <a:avLst/>
          </a:prstGeom>
          <a:noFill/>
        </p:spPr>
        <p:txBody>
          <a:bodyPr wrap="none" rtlCol="1">
            <a:spAutoFit/>
          </a:bodyPr>
          <a:lstStyle/>
          <a:p>
            <a:r>
              <a:rPr lang="en-US" sz="2400" dirty="0" smtClean="0"/>
              <a:t>Torsion</a:t>
            </a:r>
            <a:endParaRPr lang="he-IL" sz="2400" dirty="0"/>
          </a:p>
        </p:txBody>
      </p:sp>
    </p:spTree>
    <p:extLst>
      <p:ext uri="{BB962C8B-B14F-4D97-AF65-F5344CB8AC3E}">
        <p14:creationId xmlns:p14="http://schemas.microsoft.com/office/powerpoint/2010/main" val="356772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entagon 8"/>
          <p:cNvSpPr/>
          <p:nvPr/>
        </p:nvSpPr>
        <p:spPr>
          <a:xfrm>
            <a:off x="0" y="188376"/>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838200" y="1438382"/>
            <a:ext cx="10515600" cy="5137079"/>
          </a:xfrm>
        </p:spPr>
        <p:txBody>
          <a:bodyPr>
            <a:normAutofit lnSpcReduction="10000"/>
          </a:bodyPr>
          <a:lstStyle/>
          <a:p>
            <a:pPr algn="l" rtl="0"/>
            <a:r>
              <a:rPr lang="en-US" b="1" dirty="0" smtClean="0"/>
              <a:t>Simulated annealing </a:t>
            </a:r>
            <a:r>
              <a:rPr lang="en-US" dirty="0" smtClean="0"/>
              <a:t>– Start by roughly sampling the entire conformation space. As simulation proceeds, minimize the searched region to the global minimum.</a:t>
            </a:r>
          </a:p>
          <a:p>
            <a:pPr algn="l" rtl="0"/>
            <a:r>
              <a:rPr lang="en-US" b="1" dirty="0" smtClean="0"/>
              <a:t>Genetic algorithm </a:t>
            </a:r>
            <a:r>
              <a:rPr lang="en-US" dirty="0" smtClean="0"/>
              <a:t>– Population of conformation which replicate each generation. In each generation there is a chance of mutation – the introduction of a novel conformation.</a:t>
            </a:r>
          </a:p>
          <a:p>
            <a:pPr marL="0" indent="0" algn="l" rtl="0">
              <a:buNone/>
            </a:pPr>
            <a:endParaRPr lang="en-US" dirty="0" smtClean="0"/>
          </a:p>
          <a:p>
            <a:pPr marL="0" indent="0" algn="l" rtl="0">
              <a:buNone/>
            </a:pPr>
            <a:endParaRPr lang="en-US" dirty="0" smtClean="0"/>
          </a:p>
          <a:p>
            <a:pPr marL="0" indent="0" algn="l" rtl="0">
              <a:buNone/>
            </a:pPr>
            <a:endParaRPr lang="en-US" dirty="0" smtClean="0"/>
          </a:p>
          <a:p>
            <a:pPr marL="0" indent="0" algn="l" rtl="0">
              <a:buNone/>
            </a:pPr>
            <a:endParaRPr lang="en-US" dirty="0" smtClean="0"/>
          </a:p>
          <a:p>
            <a:pPr algn="l" rtl="0"/>
            <a:r>
              <a:rPr lang="en-US" b="1" dirty="0" smtClean="0"/>
              <a:t>Lamarckian Genetic algorithm </a:t>
            </a:r>
            <a:r>
              <a:rPr lang="en-US" dirty="0" smtClean="0"/>
              <a:t>– Mutation isn’t random, but directed down the energy gradient.</a:t>
            </a:r>
          </a:p>
        </p:txBody>
      </p:sp>
      <p:sp>
        <p:nvSpPr>
          <p:cNvPr id="261" name="Oval 260"/>
          <p:cNvSpPr/>
          <p:nvPr/>
        </p:nvSpPr>
        <p:spPr>
          <a:xfrm>
            <a:off x="3006047"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2" name="Oval 261"/>
          <p:cNvSpPr/>
          <p:nvPr/>
        </p:nvSpPr>
        <p:spPr>
          <a:xfrm>
            <a:off x="3006047" y="3973392"/>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3" name="Oval 262"/>
          <p:cNvSpPr/>
          <p:nvPr/>
        </p:nvSpPr>
        <p:spPr>
          <a:xfrm>
            <a:off x="3006047" y="4256247"/>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4" name="Oval 263"/>
          <p:cNvSpPr/>
          <p:nvPr/>
        </p:nvSpPr>
        <p:spPr>
          <a:xfrm>
            <a:off x="3006047"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5" name="Oval 264"/>
          <p:cNvSpPr/>
          <p:nvPr/>
        </p:nvSpPr>
        <p:spPr>
          <a:xfrm>
            <a:off x="3006047"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6" name="Oval 265"/>
          <p:cNvSpPr/>
          <p:nvPr/>
        </p:nvSpPr>
        <p:spPr>
          <a:xfrm>
            <a:off x="3006047"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67" name="Oval 266"/>
          <p:cNvSpPr/>
          <p:nvPr/>
        </p:nvSpPr>
        <p:spPr>
          <a:xfrm>
            <a:off x="3006047"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68" name="Oval 267"/>
          <p:cNvSpPr/>
          <p:nvPr/>
        </p:nvSpPr>
        <p:spPr>
          <a:xfrm>
            <a:off x="3279470"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9" name="Oval 268"/>
          <p:cNvSpPr/>
          <p:nvPr/>
        </p:nvSpPr>
        <p:spPr>
          <a:xfrm>
            <a:off x="3279470" y="3973392"/>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0" name="Oval 269"/>
          <p:cNvSpPr/>
          <p:nvPr/>
        </p:nvSpPr>
        <p:spPr>
          <a:xfrm>
            <a:off x="3279470" y="4256247"/>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1" name="Oval 270"/>
          <p:cNvSpPr/>
          <p:nvPr/>
        </p:nvSpPr>
        <p:spPr>
          <a:xfrm>
            <a:off x="3279470"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2" name="Oval 271"/>
          <p:cNvSpPr/>
          <p:nvPr/>
        </p:nvSpPr>
        <p:spPr>
          <a:xfrm>
            <a:off x="3279470"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3" name="Oval 272"/>
          <p:cNvSpPr/>
          <p:nvPr/>
        </p:nvSpPr>
        <p:spPr>
          <a:xfrm>
            <a:off x="3279470"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74" name="Oval 273"/>
          <p:cNvSpPr/>
          <p:nvPr/>
        </p:nvSpPr>
        <p:spPr>
          <a:xfrm>
            <a:off x="3279470"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75" name="Oval 274"/>
          <p:cNvSpPr/>
          <p:nvPr/>
        </p:nvSpPr>
        <p:spPr>
          <a:xfrm>
            <a:off x="3552893"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6" name="Oval 275"/>
          <p:cNvSpPr/>
          <p:nvPr/>
        </p:nvSpPr>
        <p:spPr>
          <a:xfrm>
            <a:off x="3552893" y="3973392"/>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7" name="Oval 276"/>
          <p:cNvSpPr/>
          <p:nvPr/>
        </p:nvSpPr>
        <p:spPr>
          <a:xfrm>
            <a:off x="3552893" y="4256247"/>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8" name="Oval 277"/>
          <p:cNvSpPr/>
          <p:nvPr/>
        </p:nvSpPr>
        <p:spPr>
          <a:xfrm>
            <a:off x="3552893"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9" name="Oval 278"/>
          <p:cNvSpPr/>
          <p:nvPr/>
        </p:nvSpPr>
        <p:spPr>
          <a:xfrm>
            <a:off x="3552893"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0" name="Oval 279"/>
          <p:cNvSpPr/>
          <p:nvPr/>
        </p:nvSpPr>
        <p:spPr>
          <a:xfrm>
            <a:off x="3552893"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81" name="Oval 280"/>
          <p:cNvSpPr/>
          <p:nvPr/>
        </p:nvSpPr>
        <p:spPr>
          <a:xfrm>
            <a:off x="3552893"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82" name="Oval 281"/>
          <p:cNvSpPr/>
          <p:nvPr/>
        </p:nvSpPr>
        <p:spPr>
          <a:xfrm>
            <a:off x="3826316"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3" name="Oval 282"/>
          <p:cNvSpPr/>
          <p:nvPr/>
        </p:nvSpPr>
        <p:spPr>
          <a:xfrm>
            <a:off x="3826316"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4" name="Oval 283"/>
          <p:cNvSpPr/>
          <p:nvPr/>
        </p:nvSpPr>
        <p:spPr>
          <a:xfrm>
            <a:off x="3826316" y="4256247"/>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5" name="Oval 284"/>
          <p:cNvSpPr/>
          <p:nvPr/>
        </p:nvSpPr>
        <p:spPr>
          <a:xfrm>
            <a:off x="3826316"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6" name="Oval 285"/>
          <p:cNvSpPr/>
          <p:nvPr/>
        </p:nvSpPr>
        <p:spPr>
          <a:xfrm>
            <a:off x="3826316"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7" name="Oval 286"/>
          <p:cNvSpPr/>
          <p:nvPr/>
        </p:nvSpPr>
        <p:spPr>
          <a:xfrm>
            <a:off x="3826316"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88" name="Oval 287"/>
          <p:cNvSpPr/>
          <p:nvPr/>
        </p:nvSpPr>
        <p:spPr>
          <a:xfrm>
            <a:off x="3826316"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89" name="Oval 288"/>
          <p:cNvSpPr/>
          <p:nvPr/>
        </p:nvSpPr>
        <p:spPr>
          <a:xfrm>
            <a:off x="4099739"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0" name="Oval 289"/>
          <p:cNvSpPr/>
          <p:nvPr/>
        </p:nvSpPr>
        <p:spPr>
          <a:xfrm>
            <a:off x="4099739"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1" name="Oval 290"/>
          <p:cNvSpPr/>
          <p:nvPr/>
        </p:nvSpPr>
        <p:spPr>
          <a:xfrm>
            <a:off x="4099739"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2" name="Oval 291"/>
          <p:cNvSpPr/>
          <p:nvPr/>
        </p:nvSpPr>
        <p:spPr>
          <a:xfrm>
            <a:off x="4099739"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3" name="Oval 292"/>
          <p:cNvSpPr/>
          <p:nvPr/>
        </p:nvSpPr>
        <p:spPr>
          <a:xfrm>
            <a:off x="4099739"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4" name="Oval 293"/>
          <p:cNvSpPr/>
          <p:nvPr/>
        </p:nvSpPr>
        <p:spPr>
          <a:xfrm>
            <a:off x="4099739"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95" name="Oval 294"/>
          <p:cNvSpPr/>
          <p:nvPr/>
        </p:nvSpPr>
        <p:spPr>
          <a:xfrm>
            <a:off x="4099739"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96" name="Oval 295"/>
          <p:cNvSpPr/>
          <p:nvPr/>
        </p:nvSpPr>
        <p:spPr>
          <a:xfrm>
            <a:off x="4373162"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7" name="Oval 296"/>
          <p:cNvSpPr/>
          <p:nvPr/>
        </p:nvSpPr>
        <p:spPr>
          <a:xfrm>
            <a:off x="4373162"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8" name="Oval 297"/>
          <p:cNvSpPr/>
          <p:nvPr/>
        </p:nvSpPr>
        <p:spPr>
          <a:xfrm>
            <a:off x="4373162" y="4256247"/>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9" name="Oval 298"/>
          <p:cNvSpPr/>
          <p:nvPr/>
        </p:nvSpPr>
        <p:spPr>
          <a:xfrm>
            <a:off x="4373162"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0" name="Oval 299"/>
          <p:cNvSpPr/>
          <p:nvPr/>
        </p:nvSpPr>
        <p:spPr>
          <a:xfrm>
            <a:off x="4373162"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1" name="Oval 300"/>
          <p:cNvSpPr/>
          <p:nvPr/>
        </p:nvSpPr>
        <p:spPr>
          <a:xfrm>
            <a:off x="4373162" y="5091783"/>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02" name="Oval 301"/>
          <p:cNvSpPr/>
          <p:nvPr/>
        </p:nvSpPr>
        <p:spPr>
          <a:xfrm>
            <a:off x="4373162"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03" name="Oval 302"/>
          <p:cNvSpPr/>
          <p:nvPr/>
        </p:nvSpPr>
        <p:spPr>
          <a:xfrm>
            <a:off x="4646585" y="3696424"/>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4" name="Oval 303"/>
          <p:cNvSpPr/>
          <p:nvPr/>
        </p:nvSpPr>
        <p:spPr>
          <a:xfrm>
            <a:off x="4646585" y="397927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5" name="Oval 304"/>
          <p:cNvSpPr/>
          <p:nvPr/>
        </p:nvSpPr>
        <p:spPr>
          <a:xfrm>
            <a:off x="4646585" y="4262134"/>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6" name="Oval 305"/>
          <p:cNvSpPr/>
          <p:nvPr/>
        </p:nvSpPr>
        <p:spPr>
          <a:xfrm>
            <a:off x="4646585" y="4540646"/>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7" name="Oval 306"/>
          <p:cNvSpPr/>
          <p:nvPr/>
        </p:nvSpPr>
        <p:spPr>
          <a:xfrm>
            <a:off x="4646585" y="4819158"/>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8" name="Oval 307"/>
          <p:cNvSpPr/>
          <p:nvPr/>
        </p:nvSpPr>
        <p:spPr>
          <a:xfrm>
            <a:off x="4646585" y="5097670"/>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09" name="Oval 308"/>
          <p:cNvSpPr/>
          <p:nvPr/>
        </p:nvSpPr>
        <p:spPr>
          <a:xfrm>
            <a:off x="4646585" y="5376182"/>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10" name="Oval 309"/>
          <p:cNvSpPr/>
          <p:nvPr/>
        </p:nvSpPr>
        <p:spPr>
          <a:xfrm>
            <a:off x="4920008"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1" name="Oval 310"/>
          <p:cNvSpPr/>
          <p:nvPr/>
        </p:nvSpPr>
        <p:spPr>
          <a:xfrm>
            <a:off x="4920008"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2" name="Oval 311"/>
          <p:cNvSpPr/>
          <p:nvPr/>
        </p:nvSpPr>
        <p:spPr>
          <a:xfrm>
            <a:off x="4920008"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3" name="Oval 312"/>
          <p:cNvSpPr/>
          <p:nvPr/>
        </p:nvSpPr>
        <p:spPr>
          <a:xfrm>
            <a:off x="4920008"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4" name="Oval 313"/>
          <p:cNvSpPr/>
          <p:nvPr/>
        </p:nvSpPr>
        <p:spPr>
          <a:xfrm>
            <a:off x="4920008"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5" name="Oval 314"/>
          <p:cNvSpPr/>
          <p:nvPr/>
        </p:nvSpPr>
        <p:spPr>
          <a:xfrm>
            <a:off x="4920008"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6" name="Oval 315"/>
          <p:cNvSpPr/>
          <p:nvPr/>
        </p:nvSpPr>
        <p:spPr>
          <a:xfrm>
            <a:off x="4920008"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17" name="Oval 316"/>
          <p:cNvSpPr/>
          <p:nvPr/>
        </p:nvSpPr>
        <p:spPr>
          <a:xfrm>
            <a:off x="5193431"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8" name="Oval 317"/>
          <p:cNvSpPr/>
          <p:nvPr/>
        </p:nvSpPr>
        <p:spPr>
          <a:xfrm>
            <a:off x="5193431"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9" name="Oval 318"/>
          <p:cNvSpPr/>
          <p:nvPr/>
        </p:nvSpPr>
        <p:spPr>
          <a:xfrm>
            <a:off x="5193431"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0" name="Oval 319"/>
          <p:cNvSpPr/>
          <p:nvPr/>
        </p:nvSpPr>
        <p:spPr>
          <a:xfrm>
            <a:off x="5193431"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1" name="Oval 320"/>
          <p:cNvSpPr/>
          <p:nvPr/>
        </p:nvSpPr>
        <p:spPr>
          <a:xfrm>
            <a:off x="5193431"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2" name="Oval 321"/>
          <p:cNvSpPr/>
          <p:nvPr/>
        </p:nvSpPr>
        <p:spPr>
          <a:xfrm>
            <a:off x="5193431"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3" name="Oval 322"/>
          <p:cNvSpPr/>
          <p:nvPr/>
        </p:nvSpPr>
        <p:spPr>
          <a:xfrm>
            <a:off x="5193431"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24" name="Oval 323"/>
          <p:cNvSpPr/>
          <p:nvPr/>
        </p:nvSpPr>
        <p:spPr>
          <a:xfrm>
            <a:off x="5466854"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5" name="Oval 324"/>
          <p:cNvSpPr/>
          <p:nvPr/>
        </p:nvSpPr>
        <p:spPr>
          <a:xfrm>
            <a:off x="5466854"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6" name="Oval 325"/>
          <p:cNvSpPr/>
          <p:nvPr/>
        </p:nvSpPr>
        <p:spPr>
          <a:xfrm>
            <a:off x="5466854"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7" name="Oval 326"/>
          <p:cNvSpPr/>
          <p:nvPr/>
        </p:nvSpPr>
        <p:spPr>
          <a:xfrm>
            <a:off x="5466854"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8" name="Oval 327"/>
          <p:cNvSpPr/>
          <p:nvPr/>
        </p:nvSpPr>
        <p:spPr>
          <a:xfrm>
            <a:off x="5466854"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9" name="Oval 328"/>
          <p:cNvSpPr/>
          <p:nvPr/>
        </p:nvSpPr>
        <p:spPr>
          <a:xfrm>
            <a:off x="5466854"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0" name="Oval 329"/>
          <p:cNvSpPr/>
          <p:nvPr/>
        </p:nvSpPr>
        <p:spPr>
          <a:xfrm>
            <a:off x="5466854"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31" name="Oval 330"/>
          <p:cNvSpPr/>
          <p:nvPr/>
        </p:nvSpPr>
        <p:spPr>
          <a:xfrm>
            <a:off x="5740277"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32" name="Oval 331"/>
          <p:cNvSpPr/>
          <p:nvPr/>
        </p:nvSpPr>
        <p:spPr>
          <a:xfrm>
            <a:off x="5740277"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3" name="Oval 332"/>
          <p:cNvSpPr/>
          <p:nvPr/>
        </p:nvSpPr>
        <p:spPr>
          <a:xfrm>
            <a:off x="5740277"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4" name="Oval 333"/>
          <p:cNvSpPr/>
          <p:nvPr/>
        </p:nvSpPr>
        <p:spPr>
          <a:xfrm>
            <a:off x="5740277" y="4534759"/>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5" name="Oval 334"/>
          <p:cNvSpPr/>
          <p:nvPr/>
        </p:nvSpPr>
        <p:spPr>
          <a:xfrm>
            <a:off x="5740277"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6" name="Oval 335"/>
          <p:cNvSpPr/>
          <p:nvPr/>
        </p:nvSpPr>
        <p:spPr>
          <a:xfrm>
            <a:off x="5740277"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7" name="Oval 336"/>
          <p:cNvSpPr/>
          <p:nvPr/>
        </p:nvSpPr>
        <p:spPr>
          <a:xfrm>
            <a:off x="5740277" y="5370295"/>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38" name="Oval 337"/>
          <p:cNvSpPr/>
          <p:nvPr/>
        </p:nvSpPr>
        <p:spPr>
          <a:xfrm>
            <a:off x="6013700"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39" name="Oval 338"/>
          <p:cNvSpPr/>
          <p:nvPr/>
        </p:nvSpPr>
        <p:spPr>
          <a:xfrm>
            <a:off x="6013700"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0" name="Oval 339"/>
          <p:cNvSpPr/>
          <p:nvPr/>
        </p:nvSpPr>
        <p:spPr>
          <a:xfrm>
            <a:off x="6013700"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1" name="Oval 340"/>
          <p:cNvSpPr/>
          <p:nvPr/>
        </p:nvSpPr>
        <p:spPr>
          <a:xfrm>
            <a:off x="6013700"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2" name="Oval 341"/>
          <p:cNvSpPr/>
          <p:nvPr/>
        </p:nvSpPr>
        <p:spPr>
          <a:xfrm>
            <a:off x="6013700" y="481327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3" name="Oval 342"/>
          <p:cNvSpPr/>
          <p:nvPr/>
        </p:nvSpPr>
        <p:spPr>
          <a:xfrm>
            <a:off x="6013700"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4" name="Oval 343"/>
          <p:cNvSpPr/>
          <p:nvPr/>
        </p:nvSpPr>
        <p:spPr>
          <a:xfrm>
            <a:off x="6013700" y="5370295"/>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5" name="Oval 344"/>
          <p:cNvSpPr/>
          <p:nvPr/>
        </p:nvSpPr>
        <p:spPr>
          <a:xfrm>
            <a:off x="6287123"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46" name="Oval 345"/>
          <p:cNvSpPr/>
          <p:nvPr/>
        </p:nvSpPr>
        <p:spPr>
          <a:xfrm>
            <a:off x="6287123"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7" name="Oval 346"/>
          <p:cNvSpPr/>
          <p:nvPr/>
        </p:nvSpPr>
        <p:spPr>
          <a:xfrm>
            <a:off x="6287123"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8" name="Oval 347"/>
          <p:cNvSpPr/>
          <p:nvPr/>
        </p:nvSpPr>
        <p:spPr>
          <a:xfrm>
            <a:off x="6287123"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9" name="Oval 348"/>
          <p:cNvSpPr/>
          <p:nvPr/>
        </p:nvSpPr>
        <p:spPr>
          <a:xfrm>
            <a:off x="6287123" y="4813271"/>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0" name="Oval 349"/>
          <p:cNvSpPr/>
          <p:nvPr/>
        </p:nvSpPr>
        <p:spPr>
          <a:xfrm>
            <a:off x="6287123" y="5091783"/>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1" name="Oval 350"/>
          <p:cNvSpPr/>
          <p:nvPr/>
        </p:nvSpPr>
        <p:spPr>
          <a:xfrm>
            <a:off x="6287123" y="5370295"/>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2" name="Oval 351"/>
          <p:cNvSpPr/>
          <p:nvPr/>
        </p:nvSpPr>
        <p:spPr>
          <a:xfrm>
            <a:off x="6560546"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53" name="Oval 352"/>
          <p:cNvSpPr/>
          <p:nvPr/>
        </p:nvSpPr>
        <p:spPr>
          <a:xfrm>
            <a:off x="6560546"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4" name="Oval 353"/>
          <p:cNvSpPr/>
          <p:nvPr/>
        </p:nvSpPr>
        <p:spPr>
          <a:xfrm>
            <a:off x="6560546"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5" name="Oval 354"/>
          <p:cNvSpPr/>
          <p:nvPr/>
        </p:nvSpPr>
        <p:spPr>
          <a:xfrm>
            <a:off x="6560546"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6" name="Oval 355"/>
          <p:cNvSpPr/>
          <p:nvPr/>
        </p:nvSpPr>
        <p:spPr>
          <a:xfrm>
            <a:off x="6560546" y="4813271"/>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7" name="Oval 356"/>
          <p:cNvSpPr/>
          <p:nvPr/>
        </p:nvSpPr>
        <p:spPr>
          <a:xfrm>
            <a:off x="6560546"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8" name="Oval 357"/>
          <p:cNvSpPr/>
          <p:nvPr/>
        </p:nvSpPr>
        <p:spPr>
          <a:xfrm>
            <a:off x="6560546" y="5370295"/>
            <a:ext cx="147918" cy="14791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9" name="Oval 358"/>
          <p:cNvSpPr/>
          <p:nvPr/>
        </p:nvSpPr>
        <p:spPr>
          <a:xfrm>
            <a:off x="6833969"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60" name="Oval 359"/>
          <p:cNvSpPr/>
          <p:nvPr/>
        </p:nvSpPr>
        <p:spPr>
          <a:xfrm>
            <a:off x="6833969"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1" name="Oval 360"/>
          <p:cNvSpPr/>
          <p:nvPr/>
        </p:nvSpPr>
        <p:spPr>
          <a:xfrm>
            <a:off x="6833969"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2" name="Oval 361"/>
          <p:cNvSpPr/>
          <p:nvPr/>
        </p:nvSpPr>
        <p:spPr>
          <a:xfrm>
            <a:off x="6833969"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3" name="Oval 362"/>
          <p:cNvSpPr/>
          <p:nvPr/>
        </p:nvSpPr>
        <p:spPr>
          <a:xfrm>
            <a:off x="6833969" y="4813271"/>
            <a:ext cx="147918" cy="14791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4" name="Oval 363"/>
          <p:cNvSpPr/>
          <p:nvPr/>
        </p:nvSpPr>
        <p:spPr>
          <a:xfrm>
            <a:off x="6833969" y="5091783"/>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5" name="Oval 364"/>
          <p:cNvSpPr/>
          <p:nvPr/>
        </p:nvSpPr>
        <p:spPr>
          <a:xfrm>
            <a:off x="6833969" y="5370295"/>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66" name="Oval 365"/>
          <p:cNvSpPr/>
          <p:nvPr/>
        </p:nvSpPr>
        <p:spPr>
          <a:xfrm>
            <a:off x="7107392"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67" name="Oval 366"/>
          <p:cNvSpPr/>
          <p:nvPr/>
        </p:nvSpPr>
        <p:spPr>
          <a:xfrm>
            <a:off x="7107392" y="3973392"/>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68" name="Oval 367"/>
          <p:cNvSpPr/>
          <p:nvPr/>
        </p:nvSpPr>
        <p:spPr>
          <a:xfrm>
            <a:off x="7107392"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9" name="Oval 368"/>
          <p:cNvSpPr/>
          <p:nvPr/>
        </p:nvSpPr>
        <p:spPr>
          <a:xfrm>
            <a:off x="7107392"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0" name="Oval 369"/>
          <p:cNvSpPr/>
          <p:nvPr/>
        </p:nvSpPr>
        <p:spPr>
          <a:xfrm>
            <a:off x="7107392" y="4813271"/>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1" name="Oval 370"/>
          <p:cNvSpPr/>
          <p:nvPr/>
        </p:nvSpPr>
        <p:spPr>
          <a:xfrm>
            <a:off x="7107392" y="5091783"/>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2" name="Oval 371"/>
          <p:cNvSpPr/>
          <p:nvPr/>
        </p:nvSpPr>
        <p:spPr>
          <a:xfrm>
            <a:off x="7107392" y="5370295"/>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73" name="Oval 372"/>
          <p:cNvSpPr/>
          <p:nvPr/>
        </p:nvSpPr>
        <p:spPr>
          <a:xfrm>
            <a:off x="7380815"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74" name="Oval 373"/>
          <p:cNvSpPr/>
          <p:nvPr/>
        </p:nvSpPr>
        <p:spPr>
          <a:xfrm>
            <a:off x="7380815"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5" name="Oval 374"/>
          <p:cNvSpPr/>
          <p:nvPr/>
        </p:nvSpPr>
        <p:spPr>
          <a:xfrm>
            <a:off x="7380815"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6" name="Oval 375"/>
          <p:cNvSpPr/>
          <p:nvPr/>
        </p:nvSpPr>
        <p:spPr>
          <a:xfrm>
            <a:off x="7380815"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7" name="Oval 376"/>
          <p:cNvSpPr/>
          <p:nvPr/>
        </p:nvSpPr>
        <p:spPr>
          <a:xfrm>
            <a:off x="7380815" y="4813271"/>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8" name="Oval 377"/>
          <p:cNvSpPr/>
          <p:nvPr/>
        </p:nvSpPr>
        <p:spPr>
          <a:xfrm>
            <a:off x="7380815" y="5091783"/>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79" name="Oval 378"/>
          <p:cNvSpPr/>
          <p:nvPr/>
        </p:nvSpPr>
        <p:spPr>
          <a:xfrm>
            <a:off x="7380815" y="5370295"/>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80" name="Oval 379"/>
          <p:cNvSpPr/>
          <p:nvPr/>
        </p:nvSpPr>
        <p:spPr>
          <a:xfrm>
            <a:off x="7658722" y="3690537"/>
            <a:ext cx="147918" cy="1479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381" name="Oval 380"/>
          <p:cNvSpPr/>
          <p:nvPr/>
        </p:nvSpPr>
        <p:spPr>
          <a:xfrm>
            <a:off x="7658722"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2" name="Oval 381"/>
          <p:cNvSpPr/>
          <p:nvPr/>
        </p:nvSpPr>
        <p:spPr>
          <a:xfrm>
            <a:off x="7658722"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3" name="Oval 382"/>
          <p:cNvSpPr/>
          <p:nvPr/>
        </p:nvSpPr>
        <p:spPr>
          <a:xfrm>
            <a:off x="7658722"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4" name="Oval 383"/>
          <p:cNvSpPr/>
          <p:nvPr/>
        </p:nvSpPr>
        <p:spPr>
          <a:xfrm>
            <a:off x="7658722" y="4813271"/>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5" name="Oval 384"/>
          <p:cNvSpPr/>
          <p:nvPr/>
        </p:nvSpPr>
        <p:spPr>
          <a:xfrm>
            <a:off x="7658722" y="5091783"/>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86" name="Oval 385"/>
          <p:cNvSpPr/>
          <p:nvPr/>
        </p:nvSpPr>
        <p:spPr>
          <a:xfrm>
            <a:off x="7658722" y="5370295"/>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87" name="Oval 386"/>
          <p:cNvSpPr/>
          <p:nvPr/>
        </p:nvSpPr>
        <p:spPr>
          <a:xfrm>
            <a:off x="7936629"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8" name="Oval 387"/>
          <p:cNvSpPr/>
          <p:nvPr/>
        </p:nvSpPr>
        <p:spPr>
          <a:xfrm>
            <a:off x="7936629"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9" name="Oval 388"/>
          <p:cNvSpPr/>
          <p:nvPr/>
        </p:nvSpPr>
        <p:spPr>
          <a:xfrm>
            <a:off x="7936629"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0" name="Oval 389"/>
          <p:cNvSpPr/>
          <p:nvPr/>
        </p:nvSpPr>
        <p:spPr>
          <a:xfrm>
            <a:off x="7936629"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1" name="Oval 390"/>
          <p:cNvSpPr/>
          <p:nvPr/>
        </p:nvSpPr>
        <p:spPr>
          <a:xfrm>
            <a:off x="7936629" y="4813271"/>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92" name="Oval 391"/>
          <p:cNvSpPr/>
          <p:nvPr/>
        </p:nvSpPr>
        <p:spPr>
          <a:xfrm>
            <a:off x="7936629" y="5091783"/>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93" name="Oval 392"/>
          <p:cNvSpPr/>
          <p:nvPr/>
        </p:nvSpPr>
        <p:spPr>
          <a:xfrm>
            <a:off x="7936629" y="5370295"/>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cxnSp>
        <p:nvCxnSpPr>
          <p:cNvPr id="394" name="Straight Connector 393"/>
          <p:cNvCxnSpPr>
            <a:stCxn id="261" idx="6"/>
            <a:endCxn id="268" idx="2"/>
          </p:cNvCxnSpPr>
          <p:nvPr/>
        </p:nvCxnSpPr>
        <p:spPr>
          <a:xfrm>
            <a:off x="3153965" y="376449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395" name="Straight Connector 394"/>
          <p:cNvCxnSpPr/>
          <p:nvPr/>
        </p:nvCxnSpPr>
        <p:spPr>
          <a:xfrm>
            <a:off x="3427388" y="3766455"/>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396" name="Straight Connector 395"/>
          <p:cNvCxnSpPr/>
          <p:nvPr/>
        </p:nvCxnSpPr>
        <p:spPr>
          <a:xfrm>
            <a:off x="3700811" y="376925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397" name="Straight Connector 396"/>
          <p:cNvCxnSpPr>
            <a:stCxn id="275" idx="5"/>
            <a:endCxn id="283" idx="1"/>
          </p:cNvCxnSpPr>
          <p:nvPr/>
        </p:nvCxnSpPr>
        <p:spPr>
          <a:xfrm>
            <a:off x="3679149" y="381679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398" name="Straight Connector 397"/>
          <p:cNvCxnSpPr/>
          <p:nvPr/>
        </p:nvCxnSpPr>
        <p:spPr>
          <a:xfrm>
            <a:off x="3974234" y="376169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399" name="Straight Connector 398"/>
          <p:cNvCxnSpPr/>
          <p:nvPr/>
        </p:nvCxnSpPr>
        <p:spPr>
          <a:xfrm>
            <a:off x="3974234" y="4052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0" name="Straight Connector 399"/>
          <p:cNvCxnSpPr/>
          <p:nvPr/>
        </p:nvCxnSpPr>
        <p:spPr>
          <a:xfrm>
            <a:off x="3952571" y="4093670"/>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01" name="Straight Connector 400"/>
          <p:cNvCxnSpPr>
            <a:stCxn id="290" idx="7"/>
            <a:endCxn id="296" idx="3"/>
          </p:cNvCxnSpPr>
          <p:nvPr/>
        </p:nvCxnSpPr>
        <p:spPr>
          <a:xfrm flipV="1">
            <a:off x="4225995" y="381679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02" name="Straight Connector 401"/>
          <p:cNvCxnSpPr/>
          <p:nvPr/>
        </p:nvCxnSpPr>
        <p:spPr>
          <a:xfrm>
            <a:off x="4247657" y="404174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3" name="Straight Connector 402"/>
          <p:cNvCxnSpPr/>
          <p:nvPr/>
        </p:nvCxnSpPr>
        <p:spPr>
          <a:xfrm>
            <a:off x="4521080" y="404174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4" name="Straight Connector 403"/>
          <p:cNvCxnSpPr/>
          <p:nvPr/>
        </p:nvCxnSpPr>
        <p:spPr>
          <a:xfrm>
            <a:off x="4493349" y="409843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05" name="Straight Connector 404"/>
          <p:cNvCxnSpPr/>
          <p:nvPr/>
        </p:nvCxnSpPr>
        <p:spPr>
          <a:xfrm>
            <a:off x="4521080" y="376449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6" name="Straight Connector 405"/>
          <p:cNvCxnSpPr/>
          <p:nvPr/>
        </p:nvCxnSpPr>
        <p:spPr>
          <a:xfrm>
            <a:off x="4794503" y="376925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7" name="Straight Connector 406"/>
          <p:cNvCxnSpPr/>
          <p:nvPr/>
        </p:nvCxnSpPr>
        <p:spPr>
          <a:xfrm>
            <a:off x="4791138" y="4052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08" name="Straight Connector 407"/>
          <p:cNvCxnSpPr/>
          <p:nvPr/>
        </p:nvCxnSpPr>
        <p:spPr>
          <a:xfrm>
            <a:off x="5048964" y="3811138"/>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09" name="Straight Connector 408"/>
          <p:cNvCxnSpPr/>
          <p:nvPr/>
        </p:nvCxnSpPr>
        <p:spPr>
          <a:xfrm>
            <a:off x="4791138"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0" name="Straight Connector 409"/>
          <p:cNvCxnSpPr/>
          <p:nvPr/>
        </p:nvCxnSpPr>
        <p:spPr>
          <a:xfrm>
            <a:off x="5067926"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1" name="Straight Connector 410"/>
          <p:cNvCxnSpPr/>
          <p:nvPr/>
        </p:nvCxnSpPr>
        <p:spPr>
          <a:xfrm>
            <a:off x="5067925" y="376925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2" name="Straight Connector 411"/>
          <p:cNvCxnSpPr/>
          <p:nvPr/>
        </p:nvCxnSpPr>
        <p:spPr>
          <a:xfrm>
            <a:off x="5341349"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3" name="Straight Connector 412"/>
          <p:cNvCxnSpPr/>
          <p:nvPr/>
        </p:nvCxnSpPr>
        <p:spPr>
          <a:xfrm>
            <a:off x="5317445" y="438899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14" name="Straight Connector 413"/>
          <p:cNvCxnSpPr/>
          <p:nvPr/>
        </p:nvCxnSpPr>
        <p:spPr>
          <a:xfrm>
            <a:off x="5336487" y="404174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5" name="Straight Connector 414"/>
          <p:cNvCxnSpPr/>
          <p:nvPr/>
        </p:nvCxnSpPr>
        <p:spPr>
          <a:xfrm>
            <a:off x="5336487" y="376804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6" name="Straight Connector 415"/>
          <p:cNvCxnSpPr/>
          <p:nvPr/>
        </p:nvCxnSpPr>
        <p:spPr>
          <a:xfrm>
            <a:off x="5614772"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7" name="Straight Connector 416"/>
          <p:cNvCxnSpPr>
            <a:stCxn id="331" idx="6"/>
            <a:endCxn id="338" idx="2"/>
          </p:cNvCxnSpPr>
          <p:nvPr/>
        </p:nvCxnSpPr>
        <p:spPr>
          <a:xfrm>
            <a:off x="5888195" y="376449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8" name="Straight Connector 417"/>
          <p:cNvCxnSpPr/>
          <p:nvPr/>
        </p:nvCxnSpPr>
        <p:spPr>
          <a:xfrm>
            <a:off x="5614771" y="405042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19" name="Straight Connector 418"/>
          <p:cNvCxnSpPr/>
          <p:nvPr/>
        </p:nvCxnSpPr>
        <p:spPr>
          <a:xfrm>
            <a:off x="5888195" y="404174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0" name="Straight Connector 419"/>
          <p:cNvCxnSpPr/>
          <p:nvPr/>
        </p:nvCxnSpPr>
        <p:spPr>
          <a:xfrm>
            <a:off x="5888195"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1" name="Straight Connector 420"/>
          <p:cNvCxnSpPr/>
          <p:nvPr/>
        </p:nvCxnSpPr>
        <p:spPr>
          <a:xfrm>
            <a:off x="5866249" y="4384230"/>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22" name="Straight Connector 421"/>
          <p:cNvCxnSpPr/>
          <p:nvPr/>
        </p:nvCxnSpPr>
        <p:spPr>
          <a:xfrm>
            <a:off x="6161618" y="3753567"/>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3" name="Straight Connector 422"/>
          <p:cNvCxnSpPr>
            <a:endCxn id="350" idx="1"/>
          </p:cNvCxnSpPr>
          <p:nvPr/>
        </p:nvCxnSpPr>
        <p:spPr>
          <a:xfrm>
            <a:off x="6139475" y="4656672"/>
            <a:ext cx="169310" cy="456773"/>
          </a:xfrm>
          <a:prstGeom prst="line">
            <a:avLst/>
          </a:prstGeom>
        </p:spPr>
        <p:style>
          <a:lnRef idx="2">
            <a:schemeClr val="dk1"/>
          </a:lnRef>
          <a:fillRef idx="0">
            <a:schemeClr val="dk1"/>
          </a:fillRef>
          <a:effectRef idx="1">
            <a:schemeClr val="dk1"/>
          </a:effectRef>
          <a:fontRef idx="minor">
            <a:schemeClr val="tx1"/>
          </a:fontRef>
        </p:style>
      </p:cxnSp>
      <p:cxnSp>
        <p:nvCxnSpPr>
          <p:cNvPr id="424" name="Straight Connector 423"/>
          <p:cNvCxnSpPr/>
          <p:nvPr/>
        </p:nvCxnSpPr>
        <p:spPr>
          <a:xfrm>
            <a:off x="6137713" y="465979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a:off x="6159374"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6" name="Straight Connector 425"/>
          <p:cNvCxnSpPr/>
          <p:nvPr/>
        </p:nvCxnSpPr>
        <p:spPr>
          <a:xfrm>
            <a:off x="6137983" y="438862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27" name="Straight Connector 426"/>
          <p:cNvCxnSpPr/>
          <p:nvPr/>
        </p:nvCxnSpPr>
        <p:spPr>
          <a:xfrm>
            <a:off x="6159374" y="404566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8" name="Straight Connector 427"/>
          <p:cNvCxnSpPr/>
          <p:nvPr/>
        </p:nvCxnSpPr>
        <p:spPr>
          <a:xfrm>
            <a:off x="6435041" y="4889287"/>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29" name="Straight Connector 428"/>
          <p:cNvCxnSpPr/>
          <p:nvPr/>
        </p:nvCxnSpPr>
        <p:spPr>
          <a:xfrm>
            <a:off x="6435041"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30" name="Straight Connector 429"/>
          <p:cNvCxnSpPr/>
          <p:nvPr/>
        </p:nvCxnSpPr>
        <p:spPr>
          <a:xfrm flipV="1">
            <a:off x="6400304" y="4651017"/>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31" name="Straight Connector 430"/>
          <p:cNvCxnSpPr/>
          <p:nvPr/>
        </p:nvCxnSpPr>
        <p:spPr>
          <a:xfrm>
            <a:off x="6708464" y="460871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32" name="Straight Connector 431"/>
          <p:cNvCxnSpPr/>
          <p:nvPr/>
        </p:nvCxnSpPr>
        <p:spPr>
          <a:xfrm>
            <a:off x="6954167" y="465979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33" name="Straight Connector 432"/>
          <p:cNvCxnSpPr/>
          <p:nvPr/>
        </p:nvCxnSpPr>
        <p:spPr>
          <a:xfrm>
            <a:off x="6953686" y="4664730"/>
            <a:ext cx="169310" cy="456773"/>
          </a:xfrm>
          <a:prstGeom prst="line">
            <a:avLst/>
          </a:prstGeom>
        </p:spPr>
        <p:style>
          <a:lnRef idx="2">
            <a:schemeClr val="dk1"/>
          </a:lnRef>
          <a:fillRef idx="0">
            <a:schemeClr val="dk1"/>
          </a:fillRef>
          <a:effectRef idx="1">
            <a:schemeClr val="dk1"/>
          </a:effectRef>
          <a:fontRef idx="minor">
            <a:schemeClr val="tx1"/>
          </a:fontRef>
        </p:style>
      </p:cxnSp>
      <p:cxnSp>
        <p:nvCxnSpPr>
          <p:cNvPr id="434" name="Straight Connector 433"/>
          <p:cNvCxnSpPr/>
          <p:nvPr/>
        </p:nvCxnSpPr>
        <p:spPr>
          <a:xfrm>
            <a:off x="7255310" y="489157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35" name="Straight Connector 434"/>
          <p:cNvCxnSpPr>
            <a:stCxn id="378" idx="6"/>
            <a:endCxn id="385" idx="2"/>
          </p:cNvCxnSpPr>
          <p:nvPr/>
        </p:nvCxnSpPr>
        <p:spPr>
          <a:xfrm>
            <a:off x="7528733" y="5165742"/>
            <a:ext cx="129989" cy="0"/>
          </a:xfrm>
          <a:prstGeom prst="line">
            <a:avLst/>
          </a:prstGeom>
        </p:spPr>
        <p:style>
          <a:lnRef idx="2">
            <a:schemeClr val="dk1"/>
          </a:lnRef>
          <a:fillRef idx="0">
            <a:schemeClr val="dk1"/>
          </a:fillRef>
          <a:effectRef idx="1">
            <a:schemeClr val="dk1"/>
          </a:effectRef>
          <a:fontRef idx="minor">
            <a:schemeClr val="tx1"/>
          </a:fontRef>
        </p:style>
      </p:cxnSp>
      <p:cxnSp>
        <p:nvCxnSpPr>
          <p:cNvPr id="436" name="Straight Connector 435"/>
          <p:cNvCxnSpPr>
            <a:stCxn id="379" idx="6"/>
            <a:endCxn id="386" idx="2"/>
          </p:cNvCxnSpPr>
          <p:nvPr/>
        </p:nvCxnSpPr>
        <p:spPr>
          <a:xfrm>
            <a:off x="7528733" y="5444254"/>
            <a:ext cx="129989" cy="0"/>
          </a:xfrm>
          <a:prstGeom prst="line">
            <a:avLst/>
          </a:prstGeom>
        </p:spPr>
        <p:style>
          <a:lnRef idx="2">
            <a:schemeClr val="dk1"/>
          </a:lnRef>
          <a:fillRef idx="0">
            <a:schemeClr val="dk1"/>
          </a:fillRef>
          <a:effectRef idx="1">
            <a:schemeClr val="dk1"/>
          </a:effectRef>
          <a:fontRef idx="minor">
            <a:schemeClr val="tx1"/>
          </a:fontRef>
        </p:style>
      </p:cxnSp>
      <p:cxnSp>
        <p:nvCxnSpPr>
          <p:cNvPr id="437" name="Straight Connector 436"/>
          <p:cNvCxnSpPr/>
          <p:nvPr/>
        </p:nvCxnSpPr>
        <p:spPr>
          <a:xfrm>
            <a:off x="7811124" y="516303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38" name="Straight Connector 437"/>
          <p:cNvCxnSpPr/>
          <p:nvPr/>
        </p:nvCxnSpPr>
        <p:spPr>
          <a:xfrm>
            <a:off x="7811124" y="544878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39" name="Straight Connector 438"/>
          <p:cNvCxnSpPr/>
          <p:nvPr/>
        </p:nvCxnSpPr>
        <p:spPr>
          <a:xfrm>
            <a:off x="6960786" y="4377400"/>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40" name="Straight Connector 439"/>
          <p:cNvCxnSpPr/>
          <p:nvPr/>
        </p:nvCxnSpPr>
        <p:spPr>
          <a:xfrm>
            <a:off x="7255310" y="460871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1" name="Straight Connector 440"/>
          <p:cNvCxnSpPr/>
          <p:nvPr/>
        </p:nvCxnSpPr>
        <p:spPr>
          <a:xfrm>
            <a:off x="7510539" y="4662384"/>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42" name="Straight Connector 441"/>
          <p:cNvCxnSpPr/>
          <p:nvPr/>
        </p:nvCxnSpPr>
        <p:spPr>
          <a:xfrm>
            <a:off x="7811124" y="460871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3" name="Straight Connector 442"/>
          <p:cNvCxnSpPr/>
          <p:nvPr/>
        </p:nvCxnSpPr>
        <p:spPr>
          <a:xfrm>
            <a:off x="6982447" y="4330531"/>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4" name="Straight Connector 443"/>
          <p:cNvCxnSpPr/>
          <p:nvPr/>
        </p:nvCxnSpPr>
        <p:spPr>
          <a:xfrm>
            <a:off x="7251099" y="433146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5" name="Straight Connector 444"/>
          <p:cNvCxnSpPr/>
          <p:nvPr/>
        </p:nvCxnSpPr>
        <p:spPr>
          <a:xfrm>
            <a:off x="7527197" y="432861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6" name="Straight Connector 445"/>
          <p:cNvCxnSpPr/>
          <p:nvPr/>
        </p:nvCxnSpPr>
        <p:spPr>
          <a:xfrm>
            <a:off x="7509601" y="4381432"/>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47" name="Straight Connector 446"/>
          <p:cNvCxnSpPr/>
          <p:nvPr/>
        </p:nvCxnSpPr>
        <p:spPr>
          <a:xfrm>
            <a:off x="7806915" y="432861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48" name="Straight Connector 447"/>
          <p:cNvCxnSpPr>
            <a:stCxn id="381" idx="7"/>
            <a:endCxn id="387" idx="3"/>
          </p:cNvCxnSpPr>
          <p:nvPr/>
        </p:nvCxnSpPr>
        <p:spPr>
          <a:xfrm flipV="1">
            <a:off x="7784978" y="3816793"/>
            <a:ext cx="173313" cy="178261"/>
          </a:xfrm>
          <a:prstGeom prst="line">
            <a:avLst/>
          </a:prstGeom>
        </p:spPr>
        <p:style>
          <a:lnRef idx="2">
            <a:schemeClr val="dk1"/>
          </a:lnRef>
          <a:fillRef idx="0">
            <a:schemeClr val="dk1"/>
          </a:fillRef>
          <a:effectRef idx="1">
            <a:schemeClr val="dk1"/>
          </a:effectRef>
          <a:fontRef idx="minor">
            <a:schemeClr val="tx1"/>
          </a:fontRef>
        </p:style>
      </p:cxnSp>
      <p:cxnSp>
        <p:nvCxnSpPr>
          <p:cNvPr id="449" name="Straight Connector 448"/>
          <p:cNvCxnSpPr/>
          <p:nvPr/>
        </p:nvCxnSpPr>
        <p:spPr>
          <a:xfrm>
            <a:off x="6438865" y="3760472"/>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0" name="Straight Connector 449"/>
          <p:cNvCxnSpPr/>
          <p:nvPr/>
        </p:nvCxnSpPr>
        <p:spPr>
          <a:xfrm>
            <a:off x="6962358" y="3818922"/>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51" name="Straight Connector 450"/>
          <p:cNvCxnSpPr/>
          <p:nvPr/>
        </p:nvCxnSpPr>
        <p:spPr>
          <a:xfrm>
            <a:off x="6708464" y="37673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2" name="Straight Connector 451"/>
          <p:cNvCxnSpPr/>
          <p:nvPr/>
        </p:nvCxnSpPr>
        <p:spPr>
          <a:xfrm>
            <a:off x="6438865" y="405042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3" name="Straight Connector 452"/>
          <p:cNvCxnSpPr/>
          <p:nvPr/>
        </p:nvCxnSpPr>
        <p:spPr>
          <a:xfrm>
            <a:off x="6686795" y="4103268"/>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54" name="Straight Connector 453"/>
          <p:cNvCxnSpPr/>
          <p:nvPr/>
        </p:nvCxnSpPr>
        <p:spPr>
          <a:xfrm>
            <a:off x="6708456" y="404566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5" name="Straight Connector 454"/>
          <p:cNvCxnSpPr/>
          <p:nvPr/>
        </p:nvCxnSpPr>
        <p:spPr>
          <a:xfrm flipV="1">
            <a:off x="7228884" y="409792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56" name="Straight Connector 455"/>
          <p:cNvCxnSpPr/>
          <p:nvPr/>
        </p:nvCxnSpPr>
        <p:spPr>
          <a:xfrm>
            <a:off x="7527197" y="404659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7" name="Straight Connector 456"/>
          <p:cNvCxnSpPr/>
          <p:nvPr/>
        </p:nvCxnSpPr>
        <p:spPr>
          <a:xfrm>
            <a:off x="6982446" y="37673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8" name="Straight Connector 457"/>
          <p:cNvCxnSpPr/>
          <p:nvPr/>
        </p:nvCxnSpPr>
        <p:spPr>
          <a:xfrm>
            <a:off x="7251099" y="37673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59" name="Straight Connector 458"/>
          <p:cNvCxnSpPr/>
          <p:nvPr/>
        </p:nvCxnSpPr>
        <p:spPr>
          <a:xfrm>
            <a:off x="7527197" y="37673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0" name="Straight Connector 459"/>
          <p:cNvCxnSpPr>
            <a:stCxn id="381" idx="6"/>
            <a:endCxn id="388" idx="2"/>
          </p:cNvCxnSpPr>
          <p:nvPr/>
        </p:nvCxnSpPr>
        <p:spPr>
          <a:xfrm>
            <a:off x="7806640" y="4047351"/>
            <a:ext cx="129989" cy="0"/>
          </a:xfrm>
          <a:prstGeom prst="line">
            <a:avLst/>
          </a:prstGeom>
        </p:spPr>
        <p:style>
          <a:lnRef idx="2">
            <a:schemeClr val="dk1"/>
          </a:lnRef>
          <a:fillRef idx="0">
            <a:schemeClr val="dk1"/>
          </a:fillRef>
          <a:effectRef idx="1">
            <a:schemeClr val="dk1"/>
          </a:effectRef>
          <a:fontRef idx="minor">
            <a:schemeClr val="tx1"/>
          </a:fontRef>
        </p:style>
      </p:cxnSp>
      <p:cxnSp>
        <p:nvCxnSpPr>
          <p:cNvPr id="461" name="Straight Connector 460"/>
          <p:cNvCxnSpPr/>
          <p:nvPr/>
        </p:nvCxnSpPr>
        <p:spPr>
          <a:xfrm>
            <a:off x="3157466" y="405042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2" name="Straight Connector 461"/>
          <p:cNvCxnSpPr/>
          <p:nvPr/>
        </p:nvCxnSpPr>
        <p:spPr>
          <a:xfrm>
            <a:off x="3153965"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3" name="Straight Connector 462"/>
          <p:cNvCxnSpPr/>
          <p:nvPr/>
        </p:nvCxnSpPr>
        <p:spPr>
          <a:xfrm>
            <a:off x="3427387"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4" name="Straight Connector 463"/>
          <p:cNvCxnSpPr/>
          <p:nvPr/>
        </p:nvCxnSpPr>
        <p:spPr>
          <a:xfrm>
            <a:off x="3127183" y="438325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65" name="Straight Connector 464"/>
          <p:cNvCxnSpPr/>
          <p:nvPr/>
        </p:nvCxnSpPr>
        <p:spPr>
          <a:xfrm flipV="1">
            <a:off x="3400163" y="4097316"/>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66" name="Straight Connector 465"/>
          <p:cNvCxnSpPr/>
          <p:nvPr/>
        </p:nvCxnSpPr>
        <p:spPr>
          <a:xfrm>
            <a:off x="3700811"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7" name="Straight Connector 466"/>
          <p:cNvCxnSpPr/>
          <p:nvPr/>
        </p:nvCxnSpPr>
        <p:spPr>
          <a:xfrm>
            <a:off x="3430787" y="4609651"/>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8" name="Straight Connector 467"/>
          <p:cNvCxnSpPr/>
          <p:nvPr/>
        </p:nvCxnSpPr>
        <p:spPr>
          <a:xfrm>
            <a:off x="3699502" y="46191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69" name="Straight Connector 468"/>
          <p:cNvCxnSpPr/>
          <p:nvPr/>
        </p:nvCxnSpPr>
        <p:spPr>
          <a:xfrm>
            <a:off x="3974790" y="4619221"/>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0" name="Straight Connector 469"/>
          <p:cNvCxnSpPr/>
          <p:nvPr/>
        </p:nvCxnSpPr>
        <p:spPr>
          <a:xfrm>
            <a:off x="4245045" y="46191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1" name="Straight Connector 470"/>
          <p:cNvCxnSpPr/>
          <p:nvPr/>
        </p:nvCxnSpPr>
        <p:spPr>
          <a:xfrm flipV="1">
            <a:off x="4225995" y="438850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72" name="Straight Connector 471"/>
          <p:cNvCxnSpPr/>
          <p:nvPr/>
        </p:nvCxnSpPr>
        <p:spPr>
          <a:xfrm>
            <a:off x="4521080" y="46191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3" name="Straight Connector 472"/>
          <p:cNvCxnSpPr/>
          <p:nvPr/>
        </p:nvCxnSpPr>
        <p:spPr>
          <a:xfrm>
            <a:off x="4499417" y="4662384"/>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74" name="Straight Connector 473"/>
          <p:cNvCxnSpPr/>
          <p:nvPr/>
        </p:nvCxnSpPr>
        <p:spPr>
          <a:xfrm>
            <a:off x="4791137" y="461917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5" name="Straight Connector 474"/>
          <p:cNvCxnSpPr/>
          <p:nvPr/>
        </p:nvCxnSpPr>
        <p:spPr>
          <a:xfrm>
            <a:off x="5067924" y="461380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6" name="Straight Connector 475"/>
          <p:cNvCxnSpPr/>
          <p:nvPr/>
        </p:nvCxnSpPr>
        <p:spPr>
          <a:xfrm>
            <a:off x="4797479" y="489157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7" name="Straight Connector 476"/>
          <p:cNvCxnSpPr/>
          <p:nvPr/>
        </p:nvCxnSpPr>
        <p:spPr>
          <a:xfrm>
            <a:off x="4769474" y="4944473"/>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78" name="Straight Connector 477"/>
          <p:cNvCxnSpPr/>
          <p:nvPr/>
        </p:nvCxnSpPr>
        <p:spPr>
          <a:xfrm>
            <a:off x="5067924" y="48885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79" name="Straight Connector 478"/>
          <p:cNvCxnSpPr/>
          <p:nvPr/>
        </p:nvCxnSpPr>
        <p:spPr>
          <a:xfrm>
            <a:off x="5069593" y="517162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0" name="Straight Connector 479"/>
          <p:cNvCxnSpPr/>
          <p:nvPr/>
        </p:nvCxnSpPr>
        <p:spPr>
          <a:xfrm>
            <a:off x="5336487" y="517162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1" name="Straight Connector 480"/>
          <p:cNvCxnSpPr/>
          <p:nvPr/>
        </p:nvCxnSpPr>
        <p:spPr>
          <a:xfrm flipV="1">
            <a:off x="5330454" y="4943242"/>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82" name="Straight Connector 481"/>
          <p:cNvCxnSpPr/>
          <p:nvPr/>
        </p:nvCxnSpPr>
        <p:spPr>
          <a:xfrm flipV="1">
            <a:off x="5595187" y="465979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83" name="Straight Connector 482"/>
          <p:cNvCxnSpPr/>
          <p:nvPr/>
        </p:nvCxnSpPr>
        <p:spPr>
          <a:xfrm flipV="1">
            <a:off x="5592846" y="4929529"/>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84" name="Straight Connector 483"/>
          <p:cNvCxnSpPr/>
          <p:nvPr/>
        </p:nvCxnSpPr>
        <p:spPr>
          <a:xfrm>
            <a:off x="5888195" y="48850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5" name="Straight Connector 484"/>
          <p:cNvCxnSpPr/>
          <p:nvPr/>
        </p:nvCxnSpPr>
        <p:spPr>
          <a:xfrm>
            <a:off x="5614771" y="517496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6" name="Straight Connector 485"/>
          <p:cNvCxnSpPr/>
          <p:nvPr/>
        </p:nvCxnSpPr>
        <p:spPr>
          <a:xfrm>
            <a:off x="5888195" y="5167352"/>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7" name="Straight Connector 486"/>
          <p:cNvCxnSpPr/>
          <p:nvPr/>
        </p:nvCxnSpPr>
        <p:spPr>
          <a:xfrm>
            <a:off x="5864291" y="5218218"/>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88" name="Straight Connector 487"/>
          <p:cNvCxnSpPr/>
          <p:nvPr/>
        </p:nvCxnSpPr>
        <p:spPr>
          <a:xfrm>
            <a:off x="6164224" y="54409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89" name="Straight Connector 488"/>
          <p:cNvCxnSpPr/>
          <p:nvPr/>
        </p:nvCxnSpPr>
        <p:spPr>
          <a:xfrm>
            <a:off x="6435040" y="54409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90" name="Straight Connector 489"/>
          <p:cNvCxnSpPr/>
          <p:nvPr/>
        </p:nvCxnSpPr>
        <p:spPr>
          <a:xfrm flipV="1">
            <a:off x="6411137" y="5215120"/>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91" name="Straight Connector 490"/>
          <p:cNvCxnSpPr/>
          <p:nvPr/>
        </p:nvCxnSpPr>
        <p:spPr>
          <a:xfrm flipV="1">
            <a:off x="6684877" y="4935908"/>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92" name="Straight Connector 491"/>
          <p:cNvCxnSpPr>
            <a:stCxn id="385" idx="7"/>
            <a:endCxn id="391" idx="3"/>
          </p:cNvCxnSpPr>
          <p:nvPr/>
        </p:nvCxnSpPr>
        <p:spPr>
          <a:xfrm flipV="1">
            <a:off x="7784978" y="4939527"/>
            <a:ext cx="173313" cy="173918"/>
          </a:xfrm>
          <a:prstGeom prst="line">
            <a:avLst/>
          </a:prstGeom>
        </p:spPr>
        <p:style>
          <a:lnRef idx="2">
            <a:schemeClr val="dk1"/>
          </a:lnRef>
          <a:fillRef idx="0">
            <a:schemeClr val="dk1"/>
          </a:fillRef>
          <a:effectRef idx="1">
            <a:schemeClr val="dk1"/>
          </a:effectRef>
          <a:fontRef idx="minor">
            <a:schemeClr val="tx1"/>
          </a:fontRef>
        </p:style>
      </p:cxnSp>
      <p:cxnSp>
        <p:nvCxnSpPr>
          <p:cNvPr id="493" name="Straight Connector 492"/>
          <p:cNvCxnSpPr/>
          <p:nvPr/>
        </p:nvCxnSpPr>
        <p:spPr>
          <a:xfrm>
            <a:off x="6708456" y="516527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94" name="Straight Connector 493"/>
          <p:cNvCxnSpPr/>
          <p:nvPr/>
        </p:nvCxnSpPr>
        <p:spPr>
          <a:xfrm>
            <a:off x="6981887" y="54473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95" name="Straight Connector 494"/>
          <p:cNvCxnSpPr/>
          <p:nvPr/>
        </p:nvCxnSpPr>
        <p:spPr>
          <a:xfrm>
            <a:off x="7250538" y="54473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96" name="Straight Connector 495"/>
          <p:cNvCxnSpPr/>
          <p:nvPr/>
        </p:nvCxnSpPr>
        <p:spPr>
          <a:xfrm flipV="1">
            <a:off x="7228875" y="5206507"/>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97" name="Straight Connector 496"/>
          <p:cNvCxnSpPr/>
          <p:nvPr/>
        </p:nvCxnSpPr>
        <p:spPr>
          <a:xfrm>
            <a:off x="3147387" y="48850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498" name="Straight Connector 497"/>
          <p:cNvCxnSpPr/>
          <p:nvPr/>
        </p:nvCxnSpPr>
        <p:spPr>
          <a:xfrm flipV="1">
            <a:off x="3141260" y="5215119"/>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499" name="Straight Connector 498"/>
          <p:cNvCxnSpPr/>
          <p:nvPr/>
        </p:nvCxnSpPr>
        <p:spPr>
          <a:xfrm>
            <a:off x="3147386" y="54473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0" name="Straight Connector 499"/>
          <p:cNvCxnSpPr/>
          <p:nvPr/>
        </p:nvCxnSpPr>
        <p:spPr>
          <a:xfrm>
            <a:off x="3427387" y="54409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1" name="Straight Connector 500"/>
          <p:cNvCxnSpPr/>
          <p:nvPr/>
        </p:nvCxnSpPr>
        <p:spPr>
          <a:xfrm>
            <a:off x="3427387" y="515936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2" name="Straight Connector 501"/>
          <p:cNvCxnSpPr/>
          <p:nvPr/>
        </p:nvCxnSpPr>
        <p:spPr>
          <a:xfrm>
            <a:off x="3432279" y="489157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3" name="Straight Connector 502"/>
          <p:cNvCxnSpPr/>
          <p:nvPr/>
        </p:nvCxnSpPr>
        <p:spPr>
          <a:xfrm>
            <a:off x="3693186" y="489157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4" name="Straight Connector 503"/>
          <p:cNvCxnSpPr/>
          <p:nvPr/>
        </p:nvCxnSpPr>
        <p:spPr>
          <a:xfrm>
            <a:off x="3974234" y="48885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5" name="Straight Connector 504"/>
          <p:cNvCxnSpPr/>
          <p:nvPr/>
        </p:nvCxnSpPr>
        <p:spPr>
          <a:xfrm>
            <a:off x="4245045" y="488855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6" name="Straight Connector 505"/>
          <p:cNvCxnSpPr/>
          <p:nvPr/>
        </p:nvCxnSpPr>
        <p:spPr>
          <a:xfrm>
            <a:off x="3684275" y="5208901"/>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507" name="Straight Connector 506"/>
          <p:cNvCxnSpPr/>
          <p:nvPr/>
        </p:nvCxnSpPr>
        <p:spPr>
          <a:xfrm>
            <a:off x="3693186" y="516237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8" name="Straight Connector 507"/>
          <p:cNvCxnSpPr/>
          <p:nvPr/>
        </p:nvCxnSpPr>
        <p:spPr>
          <a:xfrm>
            <a:off x="3974234" y="515936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09" name="Straight Connector 508"/>
          <p:cNvCxnSpPr/>
          <p:nvPr/>
        </p:nvCxnSpPr>
        <p:spPr>
          <a:xfrm>
            <a:off x="3970266" y="543159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0" name="Straight Connector 509"/>
          <p:cNvCxnSpPr/>
          <p:nvPr/>
        </p:nvCxnSpPr>
        <p:spPr>
          <a:xfrm>
            <a:off x="4248808" y="54381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1" name="Straight Connector 510"/>
          <p:cNvCxnSpPr/>
          <p:nvPr/>
        </p:nvCxnSpPr>
        <p:spPr>
          <a:xfrm>
            <a:off x="4516065" y="54381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2" name="Straight Connector 511"/>
          <p:cNvCxnSpPr/>
          <p:nvPr/>
        </p:nvCxnSpPr>
        <p:spPr>
          <a:xfrm>
            <a:off x="4797113" y="544779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3" name="Straight Connector 512"/>
          <p:cNvCxnSpPr/>
          <p:nvPr/>
        </p:nvCxnSpPr>
        <p:spPr>
          <a:xfrm>
            <a:off x="5067924" y="544144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4" name="Straight Connector 513"/>
          <p:cNvCxnSpPr/>
          <p:nvPr/>
        </p:nvCxnSpPr>
        <p:spPr>
          <a:xfrm>
            <a:off x="5349495" y="544511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5" name="Straight Connector 514"/>
          <p:cNvCxnSpPr/>
          <p:nvPr/>
        </p:nvCxnSpPr>
        <p:spPr>
          <a:xfrm>
            <a:off x="5614771" y="543810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16" name="Straight Connector 515"/>
          <p:cNvCxnSpPr/>
          <p:nvPr/>
        </p:nvCxnSpPr>
        <p:spPr>
          <a:xfrm flipV="1">
            <a:off x="4227290" y="5216746"/>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517" name="Straight Connector 516"/>
          <p:cNvCxnSpPr/>
          <p:nvPr/>
        </p:nvCxnSpPr>
        <p:spPr>
          <a:xfrm>
            <a:off x="4515010" y="5159364"/>
            <a:ext cx="125505" cy="0"/>
          </a:xfrm>
          <a:prstGeom prst="line">
            <a:avLst/>
          </a:prstGeom>
        </p:spPr>
        <p:style>
          <a:lnRef idx="2">
            <a:schemeClr val="dk1"/>
          </a:lnRef>
          <a:fillRef idx="0">
            <a:schemeClr val="dk1"/>
          </a:fillRef>
          <a:effectRef idx="1">
            <a:schemeClr val="dk1"/>
          </a:effectRef>
          <a:fontRef idx="minor">
            <a:schemeClr val="tx1"/>
          </a:fontRef>
        </p:style>
      </p:cxnSp>
      <p:sp>
        <p:nvSpPr>
          <p:cNvPr id="518" name="Oval 517"/>
          <p:cNvSpPr/>
          <p:nvPr/>
        </p:nvSpPr>
        <p:spPr>
          <a:xfrm>
            <a:off x="8212869"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9" name="Oval 518"/>
          <p:cNvSpPr/>
          <p:nvPr/>
        </p:nvSpPr>
        <p:spPr>
          <a:xfrm>
            <a:off x="8212869"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0" name="Oval 519"/>
          <p:cNvSpPr/>
          <p:nvPr/>
        </p:nvSpPr>
        <p:spPr>
          <a:xfrm>
            <a:off x="8212869"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1" name="Oval 520"/>
          <p:cNvSpPr/>
          <p:nvPr/>
        </p:nvSpPr>
        <p:spPr>
          <a:xfrm>
            <a:off x="8212869" y="4534759"/>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2" name="Oval 521"/>
          <p:cNvSpPr/>
          <p:nvPr/>
        </p:nvSpPr>
        <p:spPr>
          <a:xfrm>
            <a:off x="8209036" y="4817614"/>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3" name="Oval 522"/>
          <p:cNvSpPr/>
          <p:nvPr/>
        </p:nvSpPr>
        <p:spPr>
          <a:xfrm>
            <a:off x="8209036" y="5091783"/>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24" name="Oval 523"/>
          <p:cNvSpPr/>
          <p:nvPr/>
        </p:nvSpPr>
        <p:spPr>
          <a:xfrm>
            <a:off x="8212869" y="5365952"/>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25" name="Oval 524"/>
          <p:cNvSpPr/>
          <p:nvPr/>
        </p:nvSpPr>
        <p:spPr>
          <a:xfrm>
            <a:off x="8485276" y="369053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6" name="Oval 525"/>
          <p:cNvSpPr/>
          <p:nvPr/>
        </p:nvSpPr>
        <p:spPr>
          <a:xfrm>
            <a:off x="8485276" y="3973392"/>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7" name="Oval 526"/>
          <p:cNvSpPr/>
          <p:nvPr/>
        </p:nvSpPr>
        <p:spPr>
          <a:xfrm>
            <a:off x="8485276" y="4256247"/>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8" name="Oval 527"/>
          <p:cNvSpPr/>
          <p:nvPr/>
        </p:nvSpPr>
        <p:spPr>
          <a:xfrm>
            <a:off x="8485276" y="4534759"/>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29" name="Oval 528"/>
          <p:cNvSpPr/>
          <p:nvPr/>
        </p:nvSpPr>
        <p:spPr>
          <a:xfrm>
            <a:off x="8481443" y="4817614"/>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30" name="Oval 529"/>
          <p:cNvSpPr/>
          <p:nvPr/>
        </p:nvSpPr>
        <p:spPr>
          <a:xfrm>
            <a:off x="8481443" y="5091783"/>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31" name="Oval 530"/>
          <p:cNvSpPr/>
          <p:nvPr/>
        </p:nvSpPr>
        <p:spPr>
          <a:xfrm>
            <a:off x="8485276" y="5365952"/>
            <a:ext cx="147918" cy="147918"/>
          </a:xfrm>
          <a:prstGeom prst="ellipse">
            <a:avLst/>
          </a:prstGeom>
          <a:solidFill>
            <a:srgbClr val="C0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cxnSp>
        <p:nvCxnSpPr>
          <p:cNvPr id="532" name="Straight Connector 531"/>
          <p:cNvCxnSpPr/>
          <p:nvPr/>
        </p:nvCxnSpPr>
        <p:spPr>
          <a:xfrm>
            <a:off x="8084547" y="5445600"/>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33" name="Straight Connector 532"/>
          <p:cNvCxnSpPr/>
          <p:nvPr/>
        </p:nvCxnSpPr>
        <p:spPr>
          <a:xfrm>
            <a:off x="8356954" y="5447457"/>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34" name="Straight Connector 533"/>
          <p:cNvCxnSpPr/>
          <p:nvPr/>
        </p:nvCxnSpPr>
        <p:spPr>
          <a:xfrm flipV="1">
            <a:off x="8334967" y="5220413"/>
            <a:ext cx="173313" cy="173918"/>
          </a:xfrm>
          <a:prstGeom prst="line">
            <a:avLst/>
          </a:prstGeom>
        </p:spPr>
        <p:style>
          <a:lnRef idx="2">
            <a:schemeClr val="dk1"/>
          </a:lnRef>
          <a:fillRef idx="0">
            <a:schemeClr val="dk1"/>
          </a:fillRef>
          <a:effectRef idx="1">
            <a:schemeClr val="dk1"/>
          </a:effectRef>
          <a:fontRef idx="minor">
            <a:schemeClr val="tx1"/>
          </a:fontRef>
        </p:style>
      </p:cxnSp>
      <p:cxnSp>
        <p:nvCxnSpPr>
          <p:cNvPr id="535" name="Straight Connector 534"/>
          <p:cNvCxnSpPr/>
          <p:nvPr/>
        </p:nvCxnSpPr>
        <p:spPr>
          <a:xfrm>
            <a:off x="8084547" y="5166200"/>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36" name="Straight Connector 535"/>
          <p:cNvCxnSpPr/>
          <p:nvPr/>
        </p:nvCxnSpPr>
        <p:spPr>
          <a:xfrm flipV="1">
            <a:off x="8337324" y="4945413"/>
            <a:ext cx="173313" cy="173918"/>
          </a:xfrm>
          <a:prstGeom prst="line">
            <a:avLst/>
          </a:prstGeom>
        </p:spPr>
        <p:style>
          <a:lnRef idx="2">
            <a:schemeClr val="dk1"/>
          </a:lnRef>
          <a:fillRef idx="0">
            <a:schemeClr val="dk1"/>
          </a:fillRef>
          <a:effectRef idx="1">
            <a:schemeClr val="dk1"/>
          </a:effectRef>
          <a:fontRef idx="minor">
            <a:schemeClr val="tx1"/>
          </a:fontRef>
        </p:style>
      </p:cxnSp>
      <p:cxnSp>
        <p:nvCxnSpPr>
          <p:cNvPr id="537" name="Straight Connector 536"/>
          <p:cNvCxnSpPr>
            <a:stCxn id="523" idx="7"/>
            <a:endCxn id="528" idx="3"/>
          </p:cNvCxnSpPr>
          <p:nvPr/>
        </p:nvCxnSpPr>
        <p:spPr>
          <a:xfrm flipV="1">
            <a:off x="8335292" y="4661015"/>
            <a:ext cx="171646" cy="452430"/>
          </a:xfrm>
          <a:prstGeom prst="line">
            <a:avLst/>
          </a:prstGeom>
        </p:spPr>
        <p:style>
          <a:lnRef idx="2">
            <a:schemeClr val="dk1"/>
          </a:lnRef>
          <a:fillRef idx="0">
            <a:schemeClr val="dk1"/>
          </a:fillRef>
          <a:effectRef idx="1">
            <a:schemeClr val="dk1"/>
          </a:effectRef>
          <a:fontRef idx="minor">
            <a:schemeClr val="tx1"/>
          </a:fontRef>
        </p:style>
      </p:cxnSp>
      <p:cxnSp>
        <p:nvCxnSpPr>
          <p:cNvPr id="540" name="Straight Connector 539"/>
          <p:cNvCxnSpPr/>
          <p:nvPr/>
        </p:nvCxnSpPr>
        <p:spPr>
          <a:xfrm>
            <a:off x="8056042" y="4659790"/>
            <a:ext cx="168829" cy="178261"/>
          </a:xfrm>
          <a:prstGeom prst="line">
            <a:avLst/>
          </a:prstGeom>
        </p:spPr>
        <p:style>
          <a:lnRef idx="2">
            <a:schemeClr val="dk1"/>
          </a:lnRef>
          <a:fillRef idx="0">
            <a:schemeClr val="dk1"/>
          </a:fillRef>
          <a:effectRef idx="1">
            <a:schemeClr val="dk1"/>
          </a:effectRef>
          <a:fontRef idx="minor">
            <a:schemeClr val="tx1"/>
          </a:fontRef>
        </p:style>
      </p:cxnSp>
      <p:cxnSp>
        <p:nvCxnSpPr>
          <p:cNvPr id="541" name="Straight Connector 540"/>
          <p:cNvCxnSpPr/>
          <p:nvPr/>
        </p:nvCxnSpPr>
        <p:spPr>
          <a:xfrm>
            <a:off x="8086564" y="460871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p:cNvCxnSpPr/>
          <p:nvPr/>
        </p:nvCxnSpPr>
        <p:spPr>
          <a:xfrm>
            <a:off x="8084547" y="4330206"/>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43" name="Straight Connector 542"/>
          <p:cNvCxnSpPr>
            <a:stCxn id="388" idx="6"/>
            <a:endCxn id="519" idx="2"/>
          </p:cNvCxnSpPr>
          <p:nvPr/>
        </p:nvCxnSpPr>
        <p:spPr>
          <a:xfrm>
            <a:off x="8084547" y="4047351"/>
            <a:ext cx="128322" cy="0"/>
          </a:xfrm>
          <a:prstGeom prst="line">
            <a:avLst/>
          </a:prstGeom>
        </p:spPr>
        <p:style>
          <a:lnRef idx="2">
            <a:schemeClr val="dk1"/>
          </a:lnRef>
          <a:fillRef idx="0">
            <a:schemeClr val="dk1"/>
          </a:fillRef>
          <a:effectRef idx="1">
            <a:schemeClr val="dk1"/>
          </a:effectRef>
          <a:fontRef idx="minor">
            <a:schemeClr val="tx1"/>
          </a:fontRef>
        </p:style>
      </p:cxnSp>
      <p:cxnSp>
        <p:nvCxnSpPr>
          <p:cNvPr id="546" name="Straight Connector 545"/>
          <p:cNvCxnSpPr>
            <a:stCxn id="520" idx="6"/>
            <a:endCxn id="527" idx="2"/>
          </p:cNvCxnSpPr>
          <p:nvPr/>
        </p:nvCxnSpPr>
        <p:spPr>
          <a:xfrm>
            <a:off x="8360787" y="4330206"/>
            <a:ext cx="124489" cy="0"/>
          </a:xfrm>
          <a:prstGeom prst="line">
            <a:avLst/>
          </a:prstGeom>
        </p:spPr>
        <p:style>
          <a:lnRef idx="2">
            <a:schemeClr val="dk1"/>
          </a:lnRef>
          <a:fillRef idx="0">
            <a:schemeClr val="dk1"/>
          </a:fillRef>
          <a:effectRef idx="1">
            <a:schemeClr val="dk1"/>
          </a:effectRef>
          <a:fontRef idx="minor">
            <a:schemeClr val="tx1"/>
          </a:fontRef>
        </p:style>
      </p:cxnSp>
      <p:cxnSp>
        <p:nvCxnSpPr>
          <p:cNvPr id="549" name="Straight Connector 548"/>
          <p:cNvCxnSpPr/>
          <p:nvPr/>
        </p:nvCxnSpPr>
        <p:spPr>
          <a:xfrm>
            <a:off x="8354043" y="4050429"/>
            <a:ext cx="124489" cy="0"/>
          </a:xfrm>
          <a:prstGeom prst="line">
            <a:avLst/>
          </a:prstGeom>
        </p:spPr>
        <p:style>
          <a:lnRef idx="2">
            <a:schemeClr val="dk1"/>
          </a:lnRef>
          <a:fillRef idx="0">
            <a:schemeClr val="dk1"/>
          </a:fillRef>
          <a:effectRef idx="1">
            <a:schemeClr val="dk1"/>
          </a:effectRef>
          <a:fontRef idx="minor">
            <a:schemeClr val="tx1"/>
          </a:fontRef>
        </p:style>
      </p:cxnSp>
      <p:cxnSp>
        <p:nvCxnSpPr>
          <p:cNvPr id="550" name="Straight Connector 549"/>
          <p:cNvCxnSpPr/>
          <p:nvPr/>
        </p:nvCxnSpPr>
        <p:spPr>
          <a:xfrm>
            <a:off x="8078211" y="3767376"/>
            <a:ext cx="124489" cy="0"/>
          </a:xfrm>
          <a:prstGeom prst="line">
            <a:avLst/>
          </a:prstGeom>
        </p:spPr>
        <p:style>
          <a:lnRef idx="2">
            <a:schemeClr val="dk1"/>
          </a:lnRef>
          <a:fillRef idx="0">
            <a:schemeClr val="dk1"/>
          </a:fillRef>
          <a:effectRef idx="1">
            <a:schemeClr val="dk1"/>
          </a:effectRef>
          <a:fontRef idx="minor">
            <a:schemeClr val="tx1"/>
          </a:fontRef>
        </p:style>
      </p:cxnSp>
      <p:cxnSp>
        <p:nvCxnSpPr>
          <p:cNvPr id="551" name="Straight Connector 550"/>
          <p:cNvCxnSpPr/>
          <p:nvPr/>
        </p:nvCxnSpPr>
        <p:spPr>
          <a:xfrm>
            <a:off x="8360148" y="3767376"/>
            <a:ext cx="124489" cy="0"/>
          </a:xfrm>
          <a:prstGeom prst="line">
            <a:avLst/>
          </a:prstGeom>
        </p:spPr>
        <p:style>
          <a:lnRef idx="2">
            <a:schemeClr val="dk1"/>
          </a:lnRef>
          <a:fillRef idx="0">
            <a:schemeClr val="dk1"/>
          </a:fillRef>
          <a:effectRef idx="1">
            <a:schemeClr val="dk1"/>
          </a:effectRef>
          <a:fontRef idx="minor">
            <a:schemeClr val="tx1"/>
          </a:fontRef>
        </p:style>
      </p:cxnSp>
      <p:sp>
        <p:nvSpPr>
          <p:cNvPr id="552" name="Oval 551"/>
          <p:cNvSpPr/>
          <p:nvPr/>
        </p:nvSpPr>
        <p:spPr>
          <a:xfrm>
            <a:off x="2745044" y="3686896"/>
            <a:ext cx="147918" cy="1479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3" name="Oval 552"/>
          <p:cNvSpPr/>
          <p:nvPr/>
        </p:nvSpPr>
        <p:spPr>
          <a:xfrm>
            <a:off x="2745044" y="3969751"/>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4" name="Oval 553"/>
          <p:cNvSpPr/>
          <p:nvPr/>
        </p:nvSpPr>
        <p:spPr>
          <a:xfrm>
            <a:off x="2745044" y="4252606"/>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5" name="Oval 554"/>
          <p:cNvSpPr/>
          <p:nvPr/>
        </p:nvSpPr>
        <p:spPr>
          <a:xfrm>
            <a:off x="2745044" y="4531118"/>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6" name="Oval 555"/>
          <p:cNvSpPr/>
          <p:nvPr/>
        </p:nvSpPr>
        <p:spPr>
          <a:xfrm>
            <a:off x="2745044" y="4809630"/>
            <a:ext cx="147918"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7" name="Oval 556"/>
          <p:cNvSpPr/>
          <p:nvPr/>
        </p:nvSpPr>
        <p:spPr>
          <a:xfrm>
            <a:off x="2745044" y="5088142"/>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58" name="Oval 557"/>
          <p:cNvSpPr/>
          <p:nvPr/>
        </p:nvSpPr>
        <p:spPr>
          <a:xfrm>
            <a:off x="2745044" y="5366654"/>
            <a:ext cx="147918" cy="147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cxnSp>
        <p:nvCxnSpPr>
          <p:cNvPr id="559" name="Straight Connector 558"/>
          <p:cNvCxnSpPr/>
          <p:nvPr/>
        </p:nvCxnSpPr>
        <p:spPr>
          <a:xfrm>
            <a:off x="2880542" y="376576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60" name="Straight Connector 559"/>
          <p:cNvCxnSpPr/>
          <p:nvPr/>
        </p:nvCxnSpPr>
        <p:spPr>
          <a:xfrm>
            <a:off x="2880542" y="5445114"/>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61" name="Straight Connector 560"/>
          <p:cNvCxnSpPr/>
          <p:nvPr/>
        </p:nvCxnSpPr>
        <p:spPr>
          <a:xfrm>
            <a:off x="2880542" y="4891573"/>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62" name="Straight Connector 561"/>
          <p:cNvCxnSpPr/>
          <p:nvPr/>
        </p:nvCxnSpPr>
        <p:spPr>
          <a:xfrm>
            <a:off x="2892962" y="4608718"/>
            <a:ext cx="113085" cy="0"/>
          </a:xfrm>
          <a:prstGeom prst="line">
            <a:avLst/>
          </a:prstGeom>
        </p:spPr>
        <p:style>
          <a:lnRef idx="2">
            <a:schemeClr val="dk1"/>
          </a:lnRef>
          <a:fillRef idx="0">
            <a:schemeClr val="dk1"/>
          </a:fillRef>
          <a:effectRef idx="1">
            <a:schemeClr val="dk1"/>
          </a:effectRef>
          <a:fontRef idx="minor">
            <a:schemeClr val="tx1"/>
          </a:fontRef>
        </p:style>
      </p:cxnSp>
      <p:cxnSp>
        <p:nvCxnSpPr>
          <p:cNvPr id="563" name="Straight Connector 562"/>
          <p:cNvCxnSpPr/>
          <p:nvPr/>
        </p:nvCxnSpPr>
        <p:spPr>
          <a:xfrm>
            <a:off x="2880542" y="4328619"/>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65" name="Straight Connector 564"/>
          <p:cNvCxnSpPr/>
          <p:nvPr/>
        </p:nvCxnSpPr>
        <p:spPr>
          <a:xfrm>
            <a:off x="2880542" y="4041998"/>
            <a:ext cx="125505" cy="0"/>
          </a:xfrm>
          <a:prstGeom prst="line">
            <a:avLst/>
          </a:prstGeom>
        </p:spPr>
        <p:style>
          <a:lnRef idx="2">
            <a:schemeClr val="dk1"/>
          </a:lnRef>
          <a:fillRef idx="0">
            <a:schemeClr val="dk1"/>
          </a:fillRef>
          <a:effectRef idx="1">
            <a:schemeClr val="dk1"/>
          </a:effectRef>
          <a:fontRef idx="minor">
            <a:schemeClr val="tx1"/>
          </a:fontRef>
        </p:style>
      </p:cxnSp>
      <p:cxnSp>
        <p:nvCxnSpPr>
          <p:cNvPr id="566" name="Straight Connector 565"/>
          <p:cNvCxnSpPr/>
          <p:nvPr/>
        </p:nvCxnSpPr>
        <p:spPr>
          <a:xfrm>
            <a:off x="2880542" y="5165742"/>
            <a:ext cx="125505" cy="0"/>
          </a:xfrm>
          <a:prstGeom prst="line">
            <a:avLst/>
          </a:prstGeom>
        </p:spPr>
        <p:style>
          <a:lnRef idx="2">
            <a:schemeClr val="dk1"/>
          </a:lnRef>
          <a:fillRef idx="0">
            <a:schemeClr val="dk1"/>
          </a:fillRef>
          <a:effectRef idx="1">
            <a:schemeClr val="dk1"/>
          </a:effectRef>
          <a:fontRef idx="minor">
            <a:schemeClr val="tx1"/>
          </a:fontRef>
        </p:style>
      </p:cxnSp>
      <p:sp>
        <p:nvSpPr>
          <p:cNvPr id="569" name="Title 1"/>
          <p:cNvSpPr>
            <a:spLocks noGrp="1"/>
          </p:cNvSpPr>
          <p:nvPr>
            <p:ph type="title"/>
          </p:nvPr>
        </p:nvSpPr>
        <p:spPr>
          <a:xfrm>
            <a:off x="-448" y="183098"/>
            <a:ext cx="8343900" cy="1247508"/>
          </a:xfrm>
        </p:spPr>
        <p:txBody>
          <a:bodyPr>
            <a:normAutofit/>
          </a:bodyPr>
          <a:lstStyle/>
          <a:p>
            <a:pPr algn="l" rtl="0"/>
            <a:r>
              <a:rPr lang="en-US" sz="5400" b="1" dirty="0" smtClean="0">
                <a:ln>
                  <a:solidFill>
                    <a:sysClr val="windowText" lastClr="000000"/>
                  </a:solidFill>
                </a:ln>
                <a:solidFill>
                  <a:schemeClr val="bg1"/>
                </a:solidFill>
                <a:effectLst>
                  <a:innerShdw blurRad="114300">
                    <a:prstClr val="black"/>
                  </a:innerShdw>
                </a:effectLst>
              </a:rPr>
              <a:t>Stochastic Sampling</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1346953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19126" y="4361934"/>
            <a:ext cx="4267200" cy="691017"/>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ounded Rectangle 9"/>
          <p:cNvSpPr/>
          <p:nvPr/>
        </p:nvSpPr>
        <p:spPr>
          <a:xfrm>
            <a:off x="619126" y="1618734"/>
            <a:ext cx="4267200" cy="691017"/>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838200" y="1724025"/>
            <a:ext cx="6816744" cy="4691063"/>
          </a:xfrm>
        </p:spPr>
        <p:txBody>
          <a:bodyPr>
            <a:normAutofit/>
          </a:bodyPr>
          <a:lstStyle/>
          <a:p>
            <a:pPr algn="l" rtl="0"/>
            <a:r>
              <a:rPr lang="en-US" sz="3200" b="1" dirty="0" smtClean="0">
                <a:ln>
                  <a:solidFill>
                    <a:schemeClr val="tx1"/>
                  </a:solidFill>
                </a:ln>
                <a:solidFill>
                  <a:schemeClr val="bg1"/>
                </a:solidFill>
                <a:effectLst>
                  <a:innerShdw blurRad="114300">
                    <a:prstClr val="black"/>
                  </a:innerShdw>
                </a:effectLst>
              </a:rPr>
              <a:t>Exhaustive Sampling</a:t>
            </a:r>
          </a:p>
          <a:p>
            <a:pPr marL="0" indent="0" algn="l" rtl="0">
              <a:buNone/>
            </a:pPr>
            <a:r>
              <a:rPr lang="en-US" dirty="0" smtClean="0"/>
              <a:t>Start with a large conformation library. Rank each. Reject low scoring conformations</a:t>
            </a:r>
            <a:r>
              <a:rPr lang="en-US" dirty="0"/>
              <a:t>. Short simulations generate structures similar to best conformations. </a:t>
            </a:r>
            <a:r>
              <a:rPr lang="en-US" dirty="0" smtClean="0"/>
              <a:t>Rank &amp; reject again.</a:t>
            </a:r>
          </a:p>
          <a:p>
            <a:pPr marL="0" indent="0" algn="l" rtl="0">
              <a:buNone/>
            </a:pPr>
            <a:endParaRPr lang="en-US" dirty="0" smtClean="0"/>
          </a:p>
          <a:p>
            <a:pPr algn="l" rtl="0"/>
            <a:r>
              <a:rPr lang="en-US" sz="3200" b="1" dirty="0" smtClean="0">
                <a:ln>
                  <a:solidFill>
                    <a:schemeClr val="tx1"/>
                  </a:solidFill>
                </a:ln>
                <a:solidFill>
                  <a:schemeClr val="bg1"/>
                </a:solidFill>
                <a:effectLst>
                  <a:innerShdw blurRad="114300">
                    <a:prstClr val="black"/>
                  </a:innerShdw>
                </a:effectLst>
              </a:rPr>
              <a:t>Hook &amp; Grow</a:t>
            </a:r>
          </a:p>
          <a:p>
            <a:pPr marL="0" indent="0" algn="l" rtl="0">
              <a:buNone/>
            </a:pPr>
            <a:r>
              <a:rPr lang="en-US" dirty="0" smtClean="0"/>
              <a:t>Dock ligand core rigidly.</a:t>
            </a:r>
            <a:r>
              <a:rPr lang="en-US" dirty="0"/>
              <a:t> </a:t>
            </a:r>
            <a:r>
              <a:rPr lang="en-US" dirty="0" smtClean="0"/>
              <a:t>Grow </a:t>
            </a:r>
            <a:r>
              <a:rPr lang="en-US" dirty="0" err="1" smtClean="0"/>
              <a:t>rotamers</a:t>
            </a:r>
            <a:r>
              <a:rPr lang="en-US" dirty="0" smtClean="0"/>
              <a:t> around it step by step.</a:t>
            </a:r>
            <a:endParaRPr lang="he-IL" dirty="0"/>
          </a:p>
        </p:txBody>
      </p:sp>
      <p:sp>
        <p:nvSpPr>
          <p:cNvPr id="8" name="Pentagon 8"/>
          <p:cNvSpPr/>
          <p:nvPr/>
        </p:nvSpPr>
        <p:spPr>
          <a:xfrm>
            <a:off x="0" y="188376"/>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itle 1"/>
          <p:cNvSpPr>
            <a:spLocks noGrp="1"/>
          </p:cNvSpPr>
          <p:nvPr>
            <p:ph type="title"/>
          </p:nvPr>
        </p:nvSpPr>
        <p:spPr>
          <a:xfrm>
            <a:off x="-448" y="183098"/>
            <a:ext cx="8343900" cy="1247508"/>
          </a:xfrm>
        </p:spPr>
        <p:txBody>
          <a:bodyPr>
            <a:normAutofit/>
          </a:bodyPr>
          <a:lstStyle/>
          <a:p>
            <a:pPr algn="l" rtl="0"/>
            <a:r>
              <a:rPr lang="en-US" sz="5400" b="1" dirty="0" smtClean="0">
                <a:ln>
                  <a:solidFill>
                    <a:sysClr val="windowText" lastClr="000000"/>
                  </a:solidFill>
                </a:ln>
                <a:solidFill>
                  <a:schemeClr val="bg1"/>
                </a:solidFill>
                <a:effectLst>
                  <a:innerShdw blurRad="114300">
                    <a:prstClr val="black"/>
                  </a:innerShdw>
                </a:effectLst>
              </a:rPr>
              <a:t>Other Sampling Methods</a:t>
            </a:r>
            <a:endParaRPr lang="he-IL" sz="5400" b="1" dirty="0">
              <a:ln>
                <a:solidFill>
                  <a:sysClr val="windowText" lastClr="000000"/>
                </a:solidFill>
              </a:ln>
              <a:solidFill>
                <a:schemeClr val="bg1"/>
              </a:solidFill>
              <a:effectLst>
                <a:innerShdw blurRad="114300">
                  <a:prstClr val="black"/>
                </a:inn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126" t="25870" r="30871" b="19434"/>
          <a:stretch/>
        </p:blipFill>
        <p:spPr>
          <a:xfrm>
            <a:off x="6895031" y="4683848"/>
            <a:ext cx="1700349" cy="15578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80" y="4361934"/>
            <a:ext cx="3596620" cy="2229230"/>
          </a:xfrm>
          <a:prstGeom prst="rect">
            <a:avLst/>
          </a:prstGeom>
        </p:spPr>
      </p:pic>
      <p:sp>
        <p:nvSpPr>
          <p:cNvPr id="11" name="Right Arrow 10"/>
          <p:cNvSpPr/>
          <p:nvPr/>
        </p:nvSpPr>
        <p:spPr>
          <a:xfrm>
            <a:off x="8595381" y="5249917"/>
            <a:ext cx="722040" cy="425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ight Arrow 12"/>
          <p:cNvSpPr/>
          <p:nvPr/>
        </p:nvSpPr>
        <p:spPr>
          <a:xfrm rot="18000000">
            <a:off x="7626472" y="4743050"/>
            <a:ext cx="199366" cy="177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ight Arrow 13"/>
          <p:cNvSpPr/>
          <p:nvPr/>
        </p:nvSpPr>
        <p:spPr>
          <a:xfrm rot="9000000">
            <a:off x="6926046" y="5831777"/>
            <a:ext cx="199366" cy="177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6797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5250" y="3752065"/>
            <a:ext cx="3181350" cy="691017"/>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ounded Rectangle 10"/>
          <p:cNvSpPr/>
          <p:nvPr/>
        </p:nvSpPr>
        <p:spPr>
          <a:xfrm>
            <a:off x="95250" y="4778723"/>
            <a:ext cx="4337050" cy="691017"/>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ounded Rectangle 8"/>
          <p:cNvSpPr/>
          <p:nvPr/>
        </p:nvSpPr>
        <p:spPr>
          <a:xfrm>
            <a:off x="95251" y="2728458"/>
            <a:ext cx="2266950" cy="691017"/>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270156" y="1825625"/>
            <a:ext cx="8590065" cy="4351338"/>
          </a:xfrm>
        </p:spPr>
        <p:txBody>
          <a:bodyPr/>
          <a:lstStyle/>
          <a:p>
            <a:pPr marL="0" indent="0" algn="l" rtl="0">
              <a:buNone/>
            </a:pPr>
            <a:r>
              <a:rPr lang="en-US" dirty="0" smtClean="0"/>
              <a:t>After the poses are generated, they must be ranked.</a:t>
            </a:r>
          </a:p>
          <a:p>
            <a:pPr marL="0" indent="0" algn="l" rtl="0">
              <a:buNone/>
            </a:pPr>
            <a:endParaRPr lang="en-US" dirty="0"/>
          </a:p>
          <a:p>
            <a:pPr marL="0" indent="0" algn="l" rtl="0">
              <a:buNone/>
            </a:pPr>
            <a:r>
              <a:rPr lang="en-US" b="1" dirty="0" smtClean="0">
                <a:ln>
                  <a:solidFill>
                    <a:schemeClr val="tx1"/>
                  </a:solidFill>
                </a:ln>
                <a:solidFill>
                  <a:schemeClr val="bg1"/>
                </a:solidFill>
                <a:effectLst>
                  <a:innerShdw blurRad="114300">
                    <a:prstClr val="black"/>
                  </a:innerShdw>
                </a:effectLst>
              </a:rPr>
              <a:t>Force fields </a:t>
            </a:r>
            <a:r>
              <a:rPr lang="en-US" dirty="0" smtClean="0">
                <a:ln>
                  <a:solidFill>
                    <a:schemeClr val="tx1"/>
                  </a:solidFill>
                </a:ln>
                <a:solidFill>
                  <a:schemeClr val="bg1"/>
                </a:solidFill>
                <a:effectLst>
                  <a:innerShdw blurRad="114300">
                    <a:prstClr val="black"/>
                  </a:innerShdw>
                </a:effectLst>
              </a:rPr>
              <a:t>– </a:t>
            </a:r>
            <a:r>
              <a:rPr lang="en-US" sz="2000" dirty="0" smtClean="0"/>
              <a:t>Energy based on Newtonian physics.</a:t>
            </a:r>
          </a:p>
          <a:p>
            <a:pPr marL="0" indent="0" algn="l" rtl="0">
              <a:buNone/>
            </a:pPr>
            <a:endParaRPr lang="en-US" dirty="0"/>
          </a:p>
          <a:p>
            <a:pPr marL="0" indent="0" algn="l" rtl="0">
              <a:buNone/>
            </a:pPr>
            <a:r>
              <a:rPr lang="en-US" b="1" dirty="0" smtClean="0">
                <a:ln>
                  <a:solidFill>
                    <a:schemeClr val="tx1"/>
                  </a:solidFill>
                </a:ln>
                <a:solidFill>
                  <a:schemeClr val="bg1"/>
                </a:solidFill>
                <a:effectLst>
                  <a:innerShdw blurRad="114300">
                    <a:prstClr val="black"/>
                  </a:innerShdw>
                </a:effectLst>
              </a:rPr>
              <a:t>Knowledge based </a:t>
            </a:r>
            <a:r>
              <a:rPr lang="en-US" dirty="0" smtClean="0">
                <a:ln>
                  <a:solidFill>
                    <a:schemeClr val="tx1"/>
                  </a:solidFill>
                </a:ln>
                <a:solidFill>
                  <a:schemeClr val="bg1"/>
                </a:solidFill>
                <a:effectLst>
                  <a:innerShdw blurRad="114300">
                    <a:prstClr val="black"/>
                  </a:innerShdw>
                </a:effectLst>
              </a:rPr>
              <a:t>– </a:t>
            </a:r>
            <a:r>
              <a:rPr lang="en-US" sz="2000" dirty="0" smtClean="0"/>
              <a:t>Energy based on large databases of structures.</a:t>
            </a:r>
          </a:p>
          <a:p>
            <a:pPr marL="0" indent="0" algn="l" rtl="0">
              <a:buNone/>
            </a:pPr>
            <a:endParaRPr lang="en-US" dirty="0"/>
          </a:p>
          <a:p>
            <a:pPr marL="0" indent="0" algn="l" rtl="0">
              <a:buNone/>
            </a:pPr>
            <a:r>
              <a:rPr lang="en-US" b="1" dirty="0" smtClean="0">
                <a:ln>
                  <a:solidFill>
                    <a:schemeClr val="tx1"/>
                  </a:solidFill>
                </a:ln>
                <a:solidFill>
                  <a:schemeClr val="bg1"/>
                </a:solidFill>
                <a:effectLst>
                  <a:innerShdw blurRad="114300">
                    <a:prstClr val="black"/>
                  </a:innerShdw>
                </a:effectLst>
              </a:rPr>
              <a:t>Empirical energy function </a:t>
            </a:r>
            <a:r>
              <a:rPr lang="en-US" dirty="0" smtClean="0">
                <a:ln>
                  <a:solidFill>
                    <a:schemeClr val="tx1"/>
                  </a:solidFill>
                </a:ln>
                <a:solidFill>
                  <a:schemeClr val="bg1"/>
                </a:solidFill>
                <a:effectLst>
                  <a:innerShdw blurRad="114300">
                    <a:prstClr val="black"/>
                  </a:innerShdw>
                </a:effectLst>
              </a:rPr>
              <a:t>– </a:t>
            </a:r>
            <a:r>
              <a:rPr lang="en-US" sz="2000" dirty="0" smtClean="0"/>
              <a:t>Optimized to fit empirical binding results.</a:t>
            </a:r>
          </a:p>
        </p:txBody>
      </p:sp>
      <p:graphicFrame>
        <p:nvGraphicFramePr>
          <p:cNvPr id="5" name="Diagram 4"/>
          <p:cNvGraphicFramePr/>
          <p:nvPr>
            <p:extLst>
              <p:ext uri="{D42A27DB-BD31-4B8C-83A1-F6EECF244321}">
                <p14:modId xmlns:p14="http://schemas.microsoft.com/office/powerpoint/2010/main" val="2496035873"/>
              </p:ext>
            </p:extLst>
          </p:nvPr>
        </p:nvGraphicFramePr>
        <p:xfrm>
          <a:off x="8700229" y="57150"/>
          <a:ext cx="3457575" cy="672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8"/>
          <p:cNvSpPr/>
          <p:nvPr/>
        </p:nvSpPr>
        <p:spPr>
          <a:xfrm>
            <a:off x="0" y="188376"/>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itle 1"/>
          <p:cNvSpPr>
            <a:spLocks noGrp="1"/>
          </p:cNvSpPr>
          <p:nvPr>
            <p:ph type="title"/>
          </p:nvPr>
        </p:nvSpPr>
        <p:spPr>
          <a:xfrm>
            <a:off x="-448" y="183098"/>
            <a:ext cx="8343900" cy="1247508"/>
          </a:xfrm>
        </p:spPr>
        <p:txBody>
          <a:bodyPr>
            <a:normAutofit/>
          </a:bodyPr>
          <a:lstStyle/>
          <a:p>
            <a:pPr algn="l" rtl="0"/>
            <a:r>
              <a:rPr lang="en-US" sz="5400" b="1" dirty="0" smtClean="0">
                <a:ln>
                  <a:solidFill>
                    <a:sysClr val="windowText" lastClr="000000"/>
                  </a:solidFill>
                </a:ln>
                <a:solidFill>
                  <a:schemeClr val="bg1"/>
                </a:solidFill>
                <a:effectLst>
                  <a:innerShdw blurRad="114300">
                    <a:prstClr val="black"/>
                  </a:innerShdw>
                </a:effectLst>
              </a:rPr>
              <a:t>Ranking &amp; Scoring</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1381918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017" y="1623848"/>
            <a:ext cx="12203017" cy="5234152"/>
          </a:xfrm>
          <a:prstGeom prst="rect">
            <a:avLst/>
          </a:prstGeom>
          <a:solidFill>
            <a:srgbClr val="92D050"/>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2" y="1711823"/>
            <a:ext cx="3294993" cy="2664237"/>
          </a:xfrm>
          <a:prstGeom prst="rect">
            <a:avLst/>
          </a:prstGeom>
          <a:effectLst>
            <a:innerShdw blurRad="114300">
              <a:prstClr val="black"/>
            </a:inn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451" y="3774350"/>
            <a:ext cx="4063616" cy="3090041"/>
          </a:xfrm>
          <a:prstGeom prst="rect">
            <a:avLst/>
          </a:prstGeom>
        </p:spPr>
      </p:pic>
      <p:sp>
        <p:nvSpPr>
          <p:cNvPr id="19" name="Rounded Rectangle 18"/>
          <p:cNvSpPr/>
          <p:nvPr/>
        </p:nvSpPr>
        <p:spPr>
          <a:xfrm>
            <a:off x="334849" y="4335423"/>
            <a:ext cx="2335308" cy="1184058"/>
          </a:xfrm>
          <a:prstGeom prst="roundRect">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678" y="1708219"/>
            <a:ext cx="3466611" cy="2815679"/>
          </a:xfrm>
          <a:prstGeom prst="rect">
            <a:avLst/>
          </a:prstGeom>
          <a:effectLst>
            <a:innerShdw blurRad="114300">
              <a:prstClr val="black"/>
            </a:innerShdw>
          </a:effectLst>
        </p:spPr>
      </p:pic>
      <p:sp>
        <p:nvSpPr>
          <p:cNvPr id="3" name="Content Placeholder 2"/>
          <p:cNvSpPr>
            <a:spLocks noGrp="1"/>
          </p:cNvSpPr>
          <p:nvPr>
            <p:ph idx="1"/>
          </p:nvPr>
        </p:nvSpPr>
        <p:spPr>
          <a:xfrm>
            <a:off x="150278" y="77235"/>
            <a:ext cx="11701773" cy="1446141"/>
          </a:xfrm>
        </p:spPr>
        <p:txBody>
          <a:bodyPr>
            <a:normAutofit/>
          </a:bodyPr>
          <a:lstStyle/>
          <a:p>
            <a:pPr algn="l" rtl="0"/>
            <a:r>
              <a:rPr lang="en-US" sz="2400" dirty="0" smtClean="0"/>
              <a:t>Nature is the source of many new drugs.</a:t>
            </a:r>
          </a:p>
          <a:p>
            <a:pPr algn="l" rtl="0"/>
            <a:r>
              <a:rPr lang="en-US" sz="2400" dirty="0" smtClean="0"/>
              <a:t>They can be natural products or mimetic molecules.</a:t>
            </a:r>
          </a:p>
          <a:p>
            <a:pPr algn="l" rtl="0"/>
            <a:r>
              <a:rPr lang="en-US" sz="2400" dirty="0" smtClean="0"/>
              <a:t>Almost half of the new chemical entities in the last 40 years are related to natural sources.</a:t>
            </a:r>
            <a:endParaRPr lang="he-IL" sz="2400" dirty="0"/>
          </a:p>
        </p:txBody>
      </p:sp>
      <p:sp>
        <p:nvSpPr>
          <p:cNvPr id="15" name="TextBox 14"/>
          <p:cNvSpPr txBox="1"/>
          <p:nvPr/>
        </p:nvSpPr>
        <p:spPr>
          <a:xfrm>
            <a:off x="385861" y="4376655"/>
            <a:ext cx="2259900" cy="1077218"/>
          </a:xfrm>
          <a:prstGeom prst="rect">
            <a:avLst/>
          </a:prstGeom>
          <a:noFill/>
        </p:spPr>
        <p:txBody>
          <a:bodyPr wrap="square" rtlCol="1">
            <a:spAutoFit/>
          </a:bodyPr>
          <a:lstStyle/>
          <a:p>
            <a:pPr algn="ctr"/>
            <a:r>
              <a:rPr lang="en-US" sz="3200" dirty="0" smtClean="0">
                <a:ln>
                  <a:solidFill>
                    <a:schemeClr val="tx1"/>
                  </a:solidFill>
                </a:ln>
                <a:solidFill>
                  <a:schemeClr val="bg1"/>
                </a:solidFill>
                <a:effectLst>
                  <a:innerShdw blurRad="114300">
                    <a:prstClr val="black"/>
                  </a:innerShdw>
                </a:effectLst>
              </a:rPr>
              <a:t>Poppy Plant Latex</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0315" t="8247" r="12791" b="5984"/>
          <a:stretch/>
        </p:blipFill>
        <p:spPr>
          <a:xfrm>
            <a:off x="8847669" y="4362904"/>
            <a:ext cx="3355348" cy="2495096"/>
          </a:xfrm>
          <a:prstGeom prst="rect">
            <a:avLst/>
          </a:prstGeom>
          <a:effectLst>
            <a:innerShdw blurRad="114300">
              <a:prstClr val="black"/>
            </a:innerShdw>
          </a:effectLst>
        </p:spPr>
      </p:pic>
      <p:sp>
        <p:nvSpPr>
          <p:cNvPr id="20" name="Rounded Rectangle 19"/>
          <p:cNvSpPr/>
          <p:nvPr/>
        </p:nvSpPr>
        <p:spPr>
          <a:xfrm>
            <a:off x="6716513" y="4355233"/>
            <a:ext cx="2335308" cy="1184058"/>
          </a:xfrm>
          <a:prstGeom prst="roundRect">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6751231" y="4408653"/>
            <a:ext cx="2441288" cy="1077218"/>
          </a:xfrm>
          <a:prstGeom prst="rect">
            <a:avLst/>
          </a:prstGeom>
          <a:noFill/>
        </p:spPr>
        <p:txBody>
          <a:bodyPr wrap="square" rtlCol="1">
            <a:spAutoFit/>
          </a:bodyPr>
          <a:lstStyle/>
          <a:p>
            <a:pPr algn="ctr"/>
            <a:r>
              <a:rPr lang="en-US" sz="3200" dirty="0" smtClean="0">
                <a:ln>
                  <a:solidFill>
                    <a:schemeClr val="tx1"/>
                  </a:solidFill>
                </a:ln>
                <a:solidFill>
                  <a:schemeClr val="bg1"/>
                </a:solidFill>
                <a:effectLst>
                  <a:innerShdw blurRad="114300">
                    <a:prstClr val="black"/>
                  </a:innerShdw>
                </a:effectLst>
              </a:rPr>
              <a:t>Willow Tree Bark</a:t>
            </a:r>
            <a:endParaRPr lang="he-IL" sz="3200" dirty="0">
              <a:ln>
                <a:solidFill>
                  <a:schemeClr val="tx1"/>
                </a:solidFill>
              </a:ln>
              <a:solidFill>
                <a:schemeClr val="bg1"/>
              </a:solidFill>
              <a:effectLst>
                <a:innerShdw blurRad="114300">
                  <a:prstClr val="black"/>
                </a:innerShdw>
              </a:effectLst>
            </a:endParaRPr>
          </a:p>
        </p:txBody>
      </p:sp>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16341" t="3363" r="29806" b="-1210"/>
          <a:stretch/>
        </p:blipFill>
        <p:spPr>
          <a:xfrm rot="19800000">
            <a:off x="4028597" y="1668310"/>
            <a:ext cx="2079038" cy="2548592"/>
          </a:xfrm>
          <a:prstGeom prst="rect">
            <a:avLst/>
          </a:prstGeom>
          <a:effectLst>
            <a:outerShdw blurRad="76200" dir="13500000" kx="1200000" algn="br" rotWithShape="0">
              <a:prstClr val="black">
                <a:alpha val="20000"/>
              </a:prstClr>
            </a:outerShdw>
          </a:effectLst>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20107" r="14862"/>
          <a:stretch/>
        </p:blipFill>
        <p:spPr>
          <a:xfrm>
            <a:off x="10275751" y="1576797"/>
            <a:ext cx="2132299" cy="2032283"/>
          </a:xfrm>
          <a:prstGeom prst="rect">
            <a:avLst/>
          </a:prstGeom>
          <a:effectLst>
            <a:outerShdw blurRad="76200" dir="13500000" kx="1200000" algn="br" rotWithShape="0">
              <a:prstClr val="black">
                <a:alpha val="20000"/>
              </a:prstClr>
            </a:outerShdw>
          </a:effectLst>
        </p:spPr>
      </p:pic>
      <p:sp>
        <p:nvSpPr>
          <p:cNvPr id="24" name="TextBox 23"/>
          <p:cNvSpPr txBox="1"/>
          <p:nvPr/>
        </p:nvSpPr>
        <p:spPr>
          <a:xfrm>
            <a:off x="4347555" y="3411742"/>
            <a:ext cx="1532982" cy="400110"/>
          </a:xfrm>
          <a:prstGeom prst="rect">
            <a:avLst/>
          </a:prstGeom>
          <a:noFill/>
        </p:spPr>
        <p:txBody>
          <a:bodyPr wrap="square" rtlCol="1">
            <a:spAutoFit/>
          </a:bodyPr>
          <a:lstStyle/>
          <a:p>
            <a:pPr algn="ctr"/>
            <a:r>
              <a:rPr lang="en-US" sz="2000" dirty="0" smtClean="0"/>
              <a:t>Opium</a:t>
            </a:r>
          </a:p>
        </p:txBody>
      </p:sp>
      <p:sp>
        <p:nvSpPr>
          <p:cNvPr id="25" name="TextBox 24"/>
          <p:cNvSpPr txBox="1"/>
          <p:nvPr/>
        </p:nvSpPr>
        <p:spPr>
          <a:xfrm>
            <a:off x="10443134" y="3391250"/>
            <a:ext cx="1532982" cy="400110"/>
          </a:xfrm>
          <a:prstGeom prst="rect">
            <a:avLst/>
          </a:prstGeom>
          <a:noFill/>
        </p:spPr>
        <p:txBody>
          <a:bodyPr wrap="square" rtlCol="1">
            <a:spAutoFit/>
          </a:bodyPr>
          <a:lstStyle/>
          <a:p>
            <a:pPr algn="ctr"/>
            <a:r>
              <a:rPr lang="en-US" sz="2000" dirty="0" smtClean="0"/>
              <a:t>Aspirin</a:t>
            </a:r>
          </a:p>
        </p:txBody>
      </p:sp>
    </p:spTree>
    <p:extLst>
      <p:ext uri="{BB962C8B-B14F-4D97-AF65-F5344CB8AC3E}">
        <p14:creationId xmlns:p14="http://schemas.microsoft.com/office/powerpoint/2010/main" val="372984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841332" y="3250993"/>
            <a:ext cx="2541533" cy="2708031"/>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20" name="Rounded Rectangle 19"/>
          <p:cNvSpPr/>
          <p:nvPr/>
        </p:nvSpPr>
        <p:spPr>
          <a:xfrm>
            <a:off x="5931743" y="3250993"/>
            <a:ext cx="2541533" cy="2708031"/>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8" name="Rounded Rectangle 17"/>
          <p:cNvSpPr/>
          <p:nvPr/>
        </p:nvSpPr>
        <p:spPr>
          <a:xfrm>
            <a:off x="2226718" y="3250993"/>
            <a:ext cx="2541533" cy="2708031"/>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276225" y="1848338"/>
            <a:ext cx="11572875" cy="618637"/>
          </a:xfrm>
        </p:spPr>
        <p:txBody>
          <a:bodyPr>
            <a:noAutofit/>
          </a:bodyPr>
          <a:lstStyle/>
          <a:p>
            <a:pPr marL="0" indent="0" algn="l" rtl="0">
              <a:buNone/>
            </a:pPr>
            <a:r>
              <a:rPr lang="el-GR" sz="3000" dirty="0" smtClean="0">
                <a:ln w="0"/>
                <a:effectLst>
                  <a:outerShdw blurRad="38100" dist="19050" dir="2700000" algn="tl" rotWithShape="0">
                    <a:schemeClr val="dk1">
                      <a:alpha val="40000"/>
                    </a:schemeClr>
                  </a:outerShdw>
                </a:effectLst>
                <a:cs typeface="+mj-cs"/>
              </a:rPr>
              <a:t>Δ</a:t>
            </a:r>
            <a:r>
              <a:rPr lang="en-US" sz="3000" dirty="0" smtClean="0">
                <a:ln w="0"/>
                <a:effectLst>
                  <a:outerShdw blurRad="38100" dist="19050" dir="2700000" algn="tl" rotWithShape="0">
                    <a:schemeClr val="dk1">
                      <a:alpha val="40000"/>
                    </a:schemeClr>
                  </a:outerShdw>
                </a:effectLst>
                <a:cs typeface="+mj-cs"/>
              </a:rPr>
              <a:t>G = Intramolecular potential + Intermolecular potential + Corrections</a:t>
            </a:r>
          </a:p>
        </p:txBody>
      </p:sp>
      <p:sp>
        <p:nvSpPr>
          <p:cNvPr id="4" name="TextBox 3"/>
          <p:cNvSpPr txBox="1"/>
          <p:nvPr/>
        </p:nvSpPr>
        <p:spPr>
          <a:xfrm>
            <a:off x="2518140" y="3464168"/>
            <a:ext cx="1950534" cy="523220"/>
          </a:xfrm>
          <a:prstGeom prst="rect">
            <a:avLst/>
          </a:prstGeom>
          <a:noFill/>
        </p:spPr>
        <p:txBody>
          <a:bodyPr wrap="none" rtlCol="1">
            <a:spAutoFit/>
          </a:bodyPr>
          <a:lstStyle/>
          <a:p>
            <a:r>
              <a:rPr lang="en-US" sz="2800" dirty="0" smtClean="0">
                <a:solidFill>
                  <a:schemeClr val="bg1"/>
                </a:solidFill>
              </a:rPr>
              <a:t>Bond length</a:t>
            </a:r>
            <a:endParaRPr lang="he-IL" sz="2800" dirty="0">
              <a:solidFill>
                <a:schemeClr val="bg1"/>
              </a:solidFill>
            </a:endParaRPr>
          </a:p>
        </p:txBody>
      </p:sp>
      <p:sp>
        <p:nvSpPr>
          <p:cNvPr id="5" name="TextBox 4"/>
          <p:cNvSpPr txBox="1"/>
          <p:nvPr/>
        </p:nvSpPr>
        <p:spPr>
          <a:xfrm>
            <a:off x="2584344" y="4343399"/>
            <a:ext cx="1818126" cy="523220"/>
          </a:xfrm>
          <a:prstGeom prst="rect">
            <a:avLst/>
          </a:prstGeom>
          <a:noFill/>
        </p:spPr>
        <p:txBody>
          <a:bodyPr wrap="none" rtlCol="1">
            <a:spAutoFit/>
          </a:bodyPr>
          <a:lstStyle/>
          <a:p>
            <a:r>
              <a:rPr lang="en-US" sz="2800" dirty="0" smtClean="0">
                <a:solidFill>
                  <a:schemeClr val="bg1"/>
                </a:solidFill>
              </a:rPr>
              <a:t>Bond angle</a:t>
            </a:r>
            <a:endParaRPr lang="he-IL" sz="2800" dirty="0">
              <a:solidFill>
                <a:schemeClr val="bg1"/>
              </a:solidFill>
            </a:endParaRPr>
          </a:p>
        </p:txBody>
      </p:sp>
      <p:sp>
        <p:nvSpPr>
          <p:cNvPr id="6" name="TextBox 5"/>
          <p:cNvSpPr txBox="1"/>
          <p:nvPr/>
        </p:nvSpPr>
        <p:spPr>
          <a:xfrm>
            <a:off x="2872019" y="5187460"/>
            <a:ext cx="1242776" cy="523220"/>
          </a:xfrm>
          <a:prstGeom prst="rect">
            <a:avLst/>
          </a:prstGeom>
          <a:noFill/>
        </p:spPr>
        <p:txBody>
          <a:bodyPr wrap="none" rtlCol="1">
            <a:spAutoFit/>
          </a:bodyPr>
          <a:lstStyle/>
          <a:p>
            <a:r>
              <a:rPr lang="en-US" sz="2800" dirty="0" smtClean="0">
                <a:solidFill>
                  <a:schemeClr val="bg1"/>
                </a:solidFill>
              </a:rPr>
              <a:t>Torsion</a:t>
            </a:r>
            <a:endParaRPr lang="he-IL" sz="2800" dirty="0">
              <a:solidFill>
                <a:schemeClr val="bg1"/>
              </a:solidFill>
            </a:endParaRPr>
          </a:p>
        </p:txBody>
      </p:sp>
      <p:sp>
        <p:nvSpPr>
          <p:cNvPr id="7" name="TextBox 6"/>
          <p:cNvSpPr txBox="1"/>
          <p:nvPr/>
        </p:nvSpPr>
        <p:spPr>
          <a:xfrm>
            <a:off x="6074463" y="3464168"/>
            <a:ext cx="2256965" cy="523220"/>
          </a:xfrm>
          <a:prstGeom prst="rect">
            <a:avLst/>
          </a:prstGeom>
          <a:noFill/>
        </p:spPr>
        <p:txBody>
          <a:bodyPr wrap="none" rtlCol="1">
            <a:spAutoFit/>
          </a:bodyPr>
          <a:lstStyle/>
          <a:p>
            <a:r>
              <a:rPr lang="en-US" sz="2800" dirty="0" smtClean="0">
                <a:solidFill>
                  <a:schemeClr val="bg1"/>
                </a:solidFill>
              </a:rPr>
              <a:t>Van der Waals</a:t>
            </a:r>
            <a:endParaRPr lang="he-IL" sz="2800" dirty="0">
              <a:solidFill>
                <a:schemeClr val="bg1"/>
              </a:solidFill>
            </a:endParaRPr>
          </a:p>
        </p:txBody>
      </p:sp>
      <p:sp>
        <p:nvSpPr>
          <p:cNvPr id="8" name="TextBox 7"/>
          <p:cNvSpPr txBox="1"/>
          <p:nvPr/>
        </p:nvSpPr>
        <p:spPr>
          <a:xfrm>
            <a:off x="5911195" y="4343399"/>
            <a:ext cx="2582630" cy="523220"/>
          </a:xfrm>
          <a:prstGeom prst="rect">
            <a:avLst/>
          </a:prstGeom>
          <a:noFill/>
        </p:spPr>
        <p:txBody>
          <a:bodyPr wrap="none" rtlCol="1">
            <a:spAutoFit/>
          </a:bodyPr>
          <a:lstStyle/>
          <a:p>
            <a:r>
              <a:rPr lang="en-US" sz="2800" dirty="0" smtClean="0">
                <a:solidFill>
                  <a:schemeClr val="bg1"/>
                </a:solidFill>
              </a:rPr>
              <a:t>Hydrogen Bonds</a:t>
            </a:r>
            <a:endParaRPr lang="he-IL" sz="2800" dirty="0">
              <a:solidFill>
                <a:schemeClr val="bg1"/>
              </a:solidFill>
            </a:endParaRPr>
          </a:p>
        </p:txBody>
      </p:sp>
      <p:sp>
        <p:nvSpPr>
          <p:cNvPr id="9" name="TextBox 8"/>
          <p:cNvSpPr txBox="1"/>
          <p:nvPr/>
        </p:nvSpPr>
        <p:spPr>
          <a:xfrm>
            <a:off x="6441647" y="5187460"/>
            <a:ext cx="1500732" cy="523220"/>
          </a:xfrm>
          <a:prstGeom prst="rect">
            <a:avLst/>
          </a:prstGeom>
          <a:noFill/>
        </p:spPr>
        <p:txBody>
          <a:bodyPr wrap="none" rtlCol="1">
            <a:spAutoFit/>
          </a:bodyPr>
          <a:lstStyle/>
          <a:p>
            <a:r>
              <a:rPr lang="en-US" sz="2800" dirty="0" smtClean="0">
                <a:solidFill>
                  <a:schemeClr val="bg1"/>
                </a:solidFill>
              </a:rPr>
              <a:t>Coulomb</a:t>
            </a:r>
            <a:endParaRPr lang="he-IL" sz="2800" dirty="0">
              <a:solidFill>
                <a:schemeClr val="bg1"/>
              </a:solidFill>
            </a:endParaRPr>
          </a:p>
        </p:txBody>
      </p:sp>
      <p:sp>
        <p:nvSpPr>
          <p:cNvPr id="10" name="Notched Right Arrow 9"/>
          <p:cNvSpPr/>
          <p:nvPr/>
        </p:nvSpPr>
        <p:spPr>
          <a:xfrm rot="5400000">
            <a:off x="6682059" y="2584937"/>
            <a:ext cx="1019906" cy="668215"/>
          </a:xfrm>
          <a:prstGeom prst="notchedRightArrow">
            <a:avLst>
              <a:gd name="adj1" fmla="val 44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Notched Right Arrow 10"/>
          <p:cNvSpPr/>
          <p:nvPr/>
        </p:nvSpPr>
        <p:spPr>
          <a:xfrm rot="5400000">
            <a:off x="2983453" y="2549770"/>
            <a:ext cx="1019906" cy="668215"/>
          </a:xfrm>
          <a:prstGeom prst="notchedRightArrow">
            <a:avLst>
              <a:gd name="adj1" fmla="val 44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Notched Right Arrow 11"/>
          <p:cNvSpPr/>
          <p:nvPr/>
        </p:nvSpPr>
        <p:spPr>
          <a:xfrm rot="5400000">
            <a:off x="9601011" y="2620108"/>
            <a:ext cx="1019906" cy="668215"/>
          </a:xfrm>
          <a:prstGeom prst="notchedRightArrow">
            <a:avLst>
              <a:gd name="adj1" fmla="val 44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9301607" y="3510334"/>
            <a:ext cx="1572290" cy="954107"/>
          </a:xfrm>
          <a:prstGeom prst="rect">
            <a:avLst/>
          </a:prstGeom>
          <a:noFill/>
        </p:spPr>
        <p:txBody>
          <a:bodyPr wrap="none" rtlCol="1">
            <a:spAutoFit/>
          </a:bodyPr>
          <a:lstStyle/>
          <a:p>
            <a:r>
              <a:rPr lang="en-US" sz="2800" dirty="0" smtClean="0">
                <a:solidFill>
                  <a:schemeClr val="bg1"/>
                </a:solidFill>
                <a:cs typeface="+mj-cs"/>
              </a:rPr>
              <a:t>Solvation</a:t>
            </a:r>
          </a:p>
          <a:p>
            <a:pPr algn="ctr"/>
            <a:r>
              <a:rPr lang="en-US" sz="2800" dirty="0" smtClean="0">
                <a:solidFill>
                  <a:schemeClr val="bg1"/>
                </a:solidFill>
                <a:cs typeface="+mj-cs"/>
              </a:rPr>
              <a:t>Terms</a:t>
            </a:r>
            <a:endParaRPr lang="he-IL" sz="2800" dirty="0">
              <a:solidFill>
                <a:schemeClr val="bg1"/>
              </a:solidFill>
              <a:cs typeface="+mj-cs"/>
            </a:endParaRPr>
          </a:p>
        </p:txBody>
      </p:sp>
      <p:sp>
        <p:nvSpPr>
          <p:cNvPr id="14" name="TextBox 13"/>
          <p:cNvSpPr txBox="1"/>
          <p:nvPr/>
        </p:nvSpPr>
        <p:spPr>
          <a:xfrm>
            <a:off x="9278941" y="4605009"/>
            <a:ext cx="1664045" cy="954107"/>
          </a:xfrm>
          <a:prstGeom prst="rect">
            <a:avLst/>
          </a:prstGeom>
          <a:noFill/>
        </p:spPr>
        <p:txBody>
          <a:bodyPr wrap="none" rtlCol="1">
            <a:spAutoFit/>
          </a:bodyPr>
          <a:lstStyle/>
          <a:p>
            <a:r>
              <a:rPr lang="en-US" sz="2800" dirty="0" smtClean="0">
                <a:solidFill>
                  <a:schemeClr val="bg1"/>
                </a:solidFill>
              </a:rPr>
              <a:t>Rotatable </a:t>
            </a:r>
          </a:p>
          <a:p>
            <a:pPr algn="ctr"/>
            <a:r>
              <a:rPr lang="en-US" sz="2800" dirty="0" smtClean="0">
                <a:solidFill>
                  <a:schemeClr val="bg1"/>
                </a:solidFill>
              </a:rPr>
              <a:t>Bonds</a:t>
            </a:r>
            <a:endParaRPr lang="he-IL" sz="2800" dirty="0">
              <a:solidFill>
                <a:schemeClr val="bg1"/>
              </a:solidFill>
            </a:endParaRPr>
          </a:p>
        </p:txBody>
      </p:sp>
      <p:sp>
        <p:nvSpPr>
          <p:cNvPr id="19" name="Content Placeholder 2"/>
          <p:cNvSpPr txBox="1">
            <a:spLocks/>
          </p:cNvSpPr>
          <p:nvPr/>
        </p:nvSpPr>
        <p:spPr>
          <a:xfrm>
            <a:off x="673943" y="6175792"/>
            <a:ext cx="10515600" cy="61863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Arial" panose="020B0604020202020204" pitchFamily="34" charset="0"/>
              <a:buNone/>
            </a:pPr>
            <a:r>
              <a:rPr lang="en-US" dirty="0" err="1" smtClean="0">
                <a:cs typeface="+mj-cs"/>
              </a:rPr>
              <a:t>Autodock</a:t>
            </a:r>
            <a:r>
              <a:rPr lang="en-US" dirty="0" smtClean="0">
                <a:cs typeface="+mj-cs"/>
              </a:rPr>
              <a:t> scoring function is a modified AMBER force field</a:t>
            </a:r>
            <a:r>
              <a:rPr lang="en-US" dirty="0">
                <a:cs typeface="+mj-cs"/>
              </a:rPr>
              <a:t>.</a:t>
            </a:r>
            <a:endParaRPr lang="en-US" dirty="0" smtClean="0">
              <a:cs typeface="+mj-cs"/>
            </a:endParaRPr>
          </a:p>
        </p:txBody>
      </p:sp>
      <p:sp>
        <p:nvSpPr>
          <p:cNvPr id="22" name="Pentagon 8"/>
          <p:cNvSpPr/>
          <p:nvPr/>
        </p:nvSpPr>
        <p:spPr>
          <a:xfrm>
            <a:off x="-2950" y="185541"/>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itle 1"/>
          <p:cNvSpPr txBox="1">
            <a:spLocks/>
          </p:cNvSpPr>
          <p:nvPr/>
        </p:nvSpPr>
        <p:spPr>
          <a:xfrm>
            <a:off x="-3398" y="180263"/>
            <a:ext cx="8343900"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Scoring Function</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09368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78" t="9238" b="10938"/>
          <a:stretch/>
        </p:blipFill>
        <p:spPr>
          <a:xfrm>
            <a:off x="2856140" y="1606444"/>
            <a:ext cx="4709384" cy="3575156"/>
          </a:xfrm>
          <a:prstGeom prst="rect">
            <a:avLst/>
          </a:prstGeom>
          <a:effectLst>
            <a:softEdge rad="127000"/>
          </a:effectLst>
        </p:spPr>
      </p:pic>
      <p:sp>
        <p:nvSpPr>
          <p:cNvPr id="3" name="Content Placeholder 2"/>
          <p:cNvSpPr>
            <a:spLocks noGrp="1"/>
          </p:cNvSpPr>
          <p:nvPr>
            <p:ph idx="1"/>
          </p:nvPr>
        </p:nvSpPr>
        <p:spPr>
          <a:xfrm>
            <a:off x="229412" y="1787525"/>
            <a:ext cx="10515600" cy="4351338"/>
          </a:xfrm>
        </p:spPr>
        <p:txBody>
          <a:bodyPr/>
          <a:lstStyle/>
          <a:p>
            <a:pPr algn="l" rtl="0"/>
            <a:r>
              <a:rPr lang="en-US" dirty="0" smtClean="0"/>
              <a:t>Bond length</a:t>
            </a:r>
          </a:p>
          <a:p>
            <a:pPr algn="l" rtl="0"/>
            <a:r>
              <a:rPr lang="en-US" dirty="0" smtClean="0"/>
              <a:t>Bond Angle</a:t>
            </a:r>
          </a:p>
          <a:p>
            <a:pPr algn="l" rtl="0"/>
            <a:r>
              <a:rPr lang="en-US" dirty="0" smtClean="0"/>
              <a:t>Dihedral</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782" t="10601" r="5472" b="6800"/>
          <a:stretch/>
        </p:blipFill>
        <p:spPr>
          <a:xfrm>
            <a:off x="7183394" y="1596920"/>
            <a:ext cx="4218475" cy="3596079"/>
          </a:xfrm>
          <a:prstGeom prst="rect">
            <a:avLst/>
          </a:prstGeom>
          <a:effectLst>
            <a:softEdge rad="127000"/>
          </a:effectLst>
        </p:spPr>
      </p:pic>
      <p:cxnSp>
        <p:nvCxnSpPr>
          <p:cNvPr id="6" name="Curved Connector 5"/>
          <p:cNvCxnSpPr/>
          <p:nvPr/>
        </p:nvCxnSpPr>
        <p:spPr>
          <a:xfrm rot="8100000" flipH="1">
            <a:off x="8803451" y="3723031"/>
            <a:ext cx="454700" cy="285865"/>
          </a:xfrm>
          <a:prstGeom prst="curvedConnector3">
            <a:avLst>
              <a:gd name="adj1" fmla="val -6746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73594" y="3207587"/>
            <a:ext cx="418704" cy="523220"/>
          </a:xfrm>
          <a:prstGeom prst="rect">
            <a:avLst/>
          </a:prstGeom>
          <a:noFill/>
        </p:spPr>
        <p:txBody>
          <a:bodyPr wrap="none" rtlCol="1">
            <a:spAutoFit/>
          </a:bodyPr>
          <a:lstStyle/>
          <a:p>
            <a:r>
              <a:rPr lang="el-GR" sz="2800" dirty="0" smtClean="0"/>
              <a:t>φ</a:t>
            </a:r>
            <a:endParaRPr lang="he-IL" sz="2800" dirty="0"/>
          </a:p>
        </p:txBody>
      </p:sp>
      <p:cxnSp>
        <p:nvCxnSpPr>
          <p:cNvPr id="13" name="Straight Arrow Connector 12"/>
          <p:cNvCxnSpPr/>
          <p:nvPr/>
        </p:nvCxnSpPr>
        <p:spPr>
          <a:xfrm>
            <a:off x="4196129" y="2609117"/>
            <a:ext cx="364338" cy="50411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50315" y="3394022"/>
            <a:ext cx="169452" cy="23446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87212" y="3731601"/>
            <a:ext cx="288112" cy="477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entagon 8"/>
          <p:cNvSpPr/>
          <p:nvPr/>
        </p:nvSpPr>
        <p:spPr>
          <a:xfrm>
            <a:off x="-2950" y="185541"/>
            <a:ext cx="8315328"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itle 1"/>
          <p:cNvSpPr txBox="1">
            <a:spLocks/>
          </p:cNvSpPr>
          <p:nvPr/>
        </p:nvSpPr>
        <p:spPr>
          <a:xfrm>
            <a:off x="-3398" y="180263"/>
            <a:ext cx="8343900"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Intra-molecular forces</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1947403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943222" y="1638300"/>
            <a:ext cx="2787804" cy="4695050"/>
          </a:xfrm>
          <a:custGeom>
            <a:avLst/>
            <a:gdLst>
              <a:gd name="connsiteX0" fmla="*/ 0 w 2787804"/>
              <a:gd name="connsiteY0" fmla="*/ 0 h 4997263"/>
              <a:gd name="connsiteX1" fmla="*/ 468351 w 2787804"/>
              <a:gd name="connsiteY1" fmla="*/ 4839629 h 4997263"/>
              <a:gd name="connsiteX2" fmla="*/ 1092819 w 2787804"/>
              <a:gd name="connsiteY2" fmla="*/ 3791414 h 4997263"/>
              <a:gd name="connsiteX3" fmla="*/ 2787804 w 2787804"/>
              <a:gd name="connsiteY3" fmla="*/ 3501483 h 4997263"/>
            </a:gdLst>
            <a:ahLst/>
            <a:cxnLst>
              <a:cxn ang="0">
                <a:pos x="connsiteX0" y="connsiteY0"/>
              </a:cxn>
              <a:cxn ang="0">
                <a:pos x="connsiteX1" y="connsiteY1"/>
              </a:cxn>
              <a:cxn ang="0">
                <a:pos x="connsiteX2" y="connsiteY2"/>
              </a:cxn>
              <a:cxn ang="0">
                <a:pos x="connsiteX3" y="connsiteY3"/>
              </a:cxn>
            </a:cxnLst>
            <a:rect l="l" t="t" r="r" b="b"/>
            <a:pathLst>
              <a:path w="2787804" h="4997263">
                <a:moveTo>
                  <a:pt x="0" y="0"/>
                </a:moveTo>
                <a:cubicBezTo>
                  <a:pt x="143107" y="2103863"/>
                  <a:pt x="286215" y="4207727"/>
                  <a:pt x="468351" y="4839629"/>
                </a:cubicBezTo>
                <a:cubicBezTo>
                  <a:pt x="650487" y="5471531"/>
                  <a:pt x="706244" y="4014438"/>
                  <a:pt x="1092819" y="3791414"/>
                </a:cubicBezTo>
                <a:cubicBezTo>
                  <a:pt x="1479394" y="3568390"/>
                  <a:pt x="2352906" y="3557239"/>
                  <a:pt x="2787804" y="3501483"/>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Straight Connector 15"/>
          <p:cNvCxnSpPr/>
          <p:nvPr/>
        </p:nvCxnSpPr>
        <p:spPr>
          <a:xfrm>
            <a:off x="854012" y="1638300"/>
            <a:ext cx="0" cy="4994616"/>
          </a:xfrm>
          <a:prstGeom prst="line">
            <a:avLst/>
          </a:prstGeom>
          <a:ln w="38100"/>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854013" y="4784885"/>
            <a:ext cx="3371207" cy="0"/>
          </a:xfrm>
          <a:prstGeom prst="line">
            <a:avLst/>
          </a:prstGeom>
          <a:ln w="38100"/>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90186" y="1638300"/>
            <a:ext cx="617477" cy="584775"/>
          </a:xfrm>
          <a:prstGeom prst="rect">
            <a:avLst/>
          </a:prstGeom>
          <a:noFill/>
        </p:spPr>
        <p:txBody>
          <a:bodyPr wrap="none" rtlCol="1">
            <a:spAutoFit/>
          </a:bodyPr>
          <a:lstStyle/>
          <a:p>
            <a:r>
              <a:rPr lang="en-US" sz="3200" dirty="0" smtClean="0">
                <a:latin typeface="Calibri" panose="020F0502020204030204" pitchFamily="34" charset="0"/>
              </a:rPr>
              <a:t>ΔE</a:t>
            </a:r>
            <a:endParaRPr lang="he-IL" sz="3200" dirty="0"/>
          </a:p>
        </p:txBody>
      </p:sp>
      <p:sp>
        <p:nvSpPr>
          <p:cNvPr id="25" name="TextBox 24"/>
          <p:cNvSpPr txBox="1"/>
          <p:nvPr/>
        </p:nvSpPr>
        <p:spPr>
          <a:xfrm>
            <a:off x="3705842" y="4261788"/>
            <a:ext cx="327334" cy="584775"/>
          </a:xfrm>
          <a:prstGeom prst="rect">
            <a:avLst/>
          </a:prstGeom>
          <a:noFill/>
        </p:spPr>
        <p:txBody>
          <a:bodyPr wrap="none" rtlCol="1">
            <a:spAutoFit/>
          </a:bodyPr>
          <a:lstStyle/>
          <a:p>
            <a:r>
              <a:rPr lang="en-US" sz="3200" dirty="0" smtClean="0"/>
              <a:t>r</a:t>
            </a:r>
            <a:endParaRPr lang="he-IL" sz="3200" dirty="0"/>
          </a:p>
        </p:txBody>
      </p:sp>
      <p:cxnSp>
        <p:nvCxnSpPr>
          <p:cNvPr id="31" name="Straight Connector 30"/>
          <p:cNvCxnSpPr/>
          <p:nvPr/>
        </p:nvCxnSpPr>
        <p:spPr>
          <a:xfrm flipV="1">
            <a:off x="1500783" y="4779412"/>
            <a:ext cx="0" cy="15539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Content Placeholder 8"/>
          <p:cNvSpPr>
            <a:spLocks noGrp="1"/>
          </p:cNvSpPr>
          <p:nvPr>
            <p:ph idx="1"/>
          </p:nvPr>
        </p:nvSpPr>
        <p:spPr>
          <a:xfrm>
            <a:off x="6238234" y="1547886"/>
            <a:ext cx="5620658" cy="4562628"/>
          </a:xfrm>
        </p:spPr>
        <p:txBody>
          <a:bodyPr>
            <a:normAutofit/>
          </a:bodyPr>
          <a:lstStyle/>
          <a:p>
            <a:pPr algn="l" rtl="0"/>
            <a:r>
              <a:rPr lang="en-US" dirty="0" smtClean="0"/>
              <a:t>Steric clashes at close range cause strong repulsion.</a:t>
            </a:r>
          </a:p>
          <a:p>
            <a:pPr algn="l" rtl="0"/>
            <a:r>
              <a:rPr lang="en-US" dirty="0" smtClean="0"/>
              <a:t>London dispersion forces cause attraction between adjacent atoms.</a:t>
            </a:r>
          </a:p>
          <a:p>
            <a:pPr algn="l" rtl="0"/>
            <a:r>
              <a:rPr lang="en-US" dirty="0" smtClean="0"/>
              <a:t>Large contact area results in strong attraction.</a:t>
            </a:r>
          </a:p>
          <a:p>
            <a:pPr marL="0" indent="0" algn="l" rtl="0">
              <a:buNone/>
            </a:pPr>
            <a:endParaRPr lang="en-US" dirty="0" smtClean="0"/>
          </a:p>
          <a:p>
            <a:pPr marL="0" indent="0" algn="l" rtl="0">
              <a:buNone/>
            </a:pPr>
            <a:endParaRPr lang="en-US" dirty="0" smtClean="0"/>
          </a:p>
        </p:txBody>
      </p:sp>
      <p:sp>
        <p:nvSpPr>
          <p:cNvPr id="15" name="TextBox 14"/>
          <p:cNvSpPr txBox="1"/>
          <p:nvPr/>
        </p:nvSpPr>
        <p:spPr>
          <a:xfrm>
            <a:off x="1059443" y="4133081"/>
            <a:ext cx="923103" cy="646331"/>
          </a:xfrm>
          <a:prstGeom prst="rect">
            <a:avLst/>
          </a:prstGeom>
          <a:noFill/>
        </p:spPr>
        <p:txBody>
          <a:bodyPr wrap="square" rtlCol="1">
            <a:spAutoFit/>
          </a:bodyPr>
          <a:lstStyle/>
          <a:p>
            <a:pPr algn="ctr"/>
            <a:r>
              <a:rPr lang="en-US" dirty="0" err="1" smtClean="0"/>
              <a:t>vdW</a:t>
            </a:r>
            <a:r>
              <a:rPr lang="en-US" dirty="0" smtClean="0"/>
              <a:t> radius</a:t>
            </a:r>
            <a:endParaRPr lang="he-IL" dirty="0"/>
          </a:p>
        </p:txBody>
      </p:sp>
      <mc:AlternateContent xmlns:mc="http://schemas.openxmlformats.org/markup-compatibility/2006" xmlns:a14="http://schemas.microsoft.com/office/drawing/2010/main">
        <mc:Choice Requires="a14">
          <p:sp>
            <p:nvSpPr>
              <p:cNvPr id="3" name="Rectangle 2"/>
              <p:cNvSpPr/>
              <p:nvPr/>
            </p:nvSpPr>
            <p:spPr>
              <a:xfrm>
                <a:off x="2099235" y="5229265"/>
                <a:ext cx="3867881" cy="9722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f>
                        <m:fPr>
                          <m:ctrlPr>
                            <a:rPr lang="en-US" sz="2800" i="1">
                              <a:latin typeface="Cambria Math"/>
                            </a:rPr>
                          </m:ctrlPr>
                        </m:fPr>
                        <m:num>
                          <m:sSub>
                            <m:sSubPr>
                              <m:ctrlPr>
                                <a:rPr lang="en-US" sz="2800" i="1">
                                  <a:latin typeface="Cambria Math"/>
                                </a:rPr>
                              </m:ctrlPr>
                            </m:sSubPr>
                            <m:e>
                              <m:r>
                                <a:rPr lang="en-US" sz="2800" i="1">
                                  <a:latin typeface="Cambria Math" panose="02040503050406030204" pitchFamily="18" charset="0"/>
                                </a:rPr>
                                <m:t>𝐼</m:t>
                              </m:r>
                            </m:e>
                            <m:sub>
                              <m:r>
                                <a:rPr lang="en-US" sz="2800" i="1">
                                  <a:latin typeface="Cambria Math" panose="02040503050406030204" pitchFamily="18" charset="0"/>
                                </a:rPr>
                                <m:t>1</m:t>
                              </m:r>
                            </m:sub>
                          </m:sSub>
                          <m:sSub>
                            <m:sSubPr>
                              <m:ctrlPr>
                                <a:rPr lang="en-US" sz="2800" i="1">
                                  <a:latin typeface="Cambria Math"/>
                                </a:rPr>
                              </m:ctrlPr>
                            </m:sSubPr>
                            <m:e>
                              <m:r>
                                <a:rPr lang="en-US" sz="2800" i="1">
                                  <a:latin typeface="Cambria Math" panose="02040503050406030204" pitchFamily="18" charset="0"/>
                                </a:rPr>
                                <m:t>𝐼</m:t>
                              </m:r>
                            </m:e>
                            <m:sub>
                              <m:r>
                                <a:rPr lang="en-US" sz="2800" i="1">
                                  <a:latin typeface="Cambria Math" panose="02040503050406030204" pitchFamily="18" charset="0"/>
                                </a:rPr>
                                <m:t>2</m:t>
                              </m:r>
                            </m:sub>
                          </m:sSub>
                        </m:num>
                        <m:den>
                          <m:sSub>
                            <m:sSubPr>
                              <m:ctrlPr>
                                <a:rPr lang="en-US" sz="2800" i="1">
                                  <a:latin typeface="Cambria Math"/>
                                </a:rPr>
                              </m:ctrlPr>
                            </m:sSubPr>
                            <m:e>
                              <m:r>
                                <a:rPr lang="en-US" sz="2800" i="1">
                                  <a:latin typeface="Cambria Math" panose="02040503050406030204" pitchFamily="18" charset="0"/>
                                </a:rPr>
                                <m:t>𝐼</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𝐼</m:t>
                              </m:r>
                            </m:e>
                            <m:sub>
                              <m:r>
                                <a:rPr lang="en-US" sz="2800" i="1">
                                  <a:latin typeface="Cambria Math" panose="02040503050406030204" pitchFamily="18" charset="0"/>
                                </a:rPr>
                                <m:t>2</m:t>
                              </m:r>
                            </m:sub>
                          </m:sSub>
                        </m:den>
                      </m:f>
                      <m:f>
                        <m:fPr>
                          <m:ctrlPr>
                            <a:rPr lang="en-US" sz="2800" i="1">
                              <a:latin typeface="Cambria Math"/>
                            </a:rPr>
                          </m:ctrlPr>
                        </m:fPr>
                        <m:num>
                          <m:sSub>
                            <m:sSubPr>
                              <m:ctrlPr>
                                <a:rPr lang="en-US" sz="2800" i="1">
                                  <a:latin typeface="Cambria Math"/>
                                </a:rPr>
                              </m:ctrlPr>
                            </m:sSubPr>
                            <m:e>
                              <m:r>
                                <a:rPr lang="en-US" sz="2800" i="1">
                                  <a:latin typeface="Cambria Math" panose="02040503050406030204" pitchFamily="18" charset="0"/>
                                  <a:ea typeface="Cambria Math" panose="02040503050406030204" pitchFamily="18" charset="0"/>
                                </a:rPr>
                                <m:t>𝛼</m:t>
                              </m:r>
                            </m:e>
                            <m:sub>
                              <m:r>
                                <a:rPr lang="en-US" sz="2800" i="1">
                                  <a:latin typeface="Cambria Math" panose="02040503050406030204" pitchFamily="18" charset="0"/>
                                </a:rPr>
                                <m:t>1</m:t>
                              </m:r>
                            </m:sub>
                          </m:sSub>
                          <m:sSub>
                            <m:sSubPr>
                              <m:ctrlPr>
                                <a:rPr lang="en-US" sz="2800" i="1">
                                  <a:latin typeface="Cambria Math"/>
                                </a:rPr>
                              </m:ctrlPr>
                            </m:sSubPr>
                            <m:e>
                              <m:r>
                                <a:rPr lang="en-US" sz="2800" i="1">
                                  <a:latin typeface="Cambria Math" panose="02040503050406030204" pitchFamily="18" charset="0"/>
                                  <a:ea typeface="Cambria Math" panose="02040503050406030204" pitchFamily="18" charset="0"/>
                                </a:rPr>
                                <m:t>𝛼</m:t>
                              </m:r>
                            </m:e>
                            <m:sub>
                              <m:r>
                                <a:rPr lang="en-US" sz="2800" i="1">
                                  <a:latin typeface="Cambria Math" panose="02040503050406030204" pitchFamily="18" charset="0"/>
                                </a:rPr>
                                <m:t>2</m:t>
                              </m:r>
                            </m:sub>
                          </m:sSub>
                        </m:num>
                        <m:den>
                          <m:sSup>
                            <m:sSupPr>
                              <m:ctrlPr>
                                <a:rPr lang="en-US" sz="2800" i="1">
                                  <a:latin typeface="Cambria Math"/>
                                </a:rPr>
                              </m:ctrlPr>
                            </m:sSupPr>
                            <m:e>
                              <m:r>
                                <a:rPr lang="en-US" sz="2800" i="1">
                                  <a:latin typeface="Cambria Math" panose="02040503050406030204" pitchFamily="18" charset="0"/>
                                </a:rPr>
                                <m:t>𝑅</m:t>
                              </m:r>
                            </m:e>
                            <m:sup>
                              <m:r>
                                <a:rPr lang="en-US" sz="2800" i="1">
                                  <a:latin typeface="Cambria Math" panose="02040503050406030204" pitchFamily="18" charset="0"/>
                                </a:rPr>
                                <m:t>6</m:t>
                              </m:r>
                            </m:sup>
                          </m:sSup>
                        </m:den>
                      </m:f>
                    </m:oMath>
                  </m:oMathPara>
                </a14:m>
                <a:endParaRPr lang="he-IL" sz="2800" dirty="0"/>
              </a:p>
            </p:txBody>
          </p:sp>
        </mc:Choice>
        <mc:Fallback xmlns="">
          <p:sp>
            <p:nvSpPr>
              <p:cNvPr id="3" name="Rectangle 2"/>
              <p:cNvSpPr>
                <a:spLocks noRot="1" noChangeAspect="1" noMove="1" noResize="1" noEditPoints="1" noAdjustHandles="1" noChangeArrowheads="1" noChangeShapeType="1" noTextEdit="1"/>
              </p:cNvSpPr>
              <p:nvPr/>
            </p:nvSpPr>
            <p:spPr>
              <a:xfrm>
                <a:off x="2099235" y="5229265"/>
                <a:ext cx="3867881" cy="972254"/>
              </a:xfrm>
              <a:prstGeom prst="rect">
                <a:avLst/>
              </a:prstGeom>
              <a:blipFill rotWithShape="0">
                <a:blip r:embed="rId4"/>
                <a:stretch>
                  <a:fillRect/>
                </a:stretch>
              </a:blipFill>
            </p:spPr>
            <p:txBody>
              <a:bodyPr/>
              <a:lstStyle/>
              <a:p>
                <a:r>
                  <a:rPr lang="he-IL">
                    <a:noFill/>
                  </a:rPr>
                  <a:t> </a:t>
                </a:r>
              </a:p>
            </p:txBody>
          </p:sp>
        </mc:Fallback>
      </mc:AlternateContent>
      <p:sp>
        <p:nvSpPr>
          <p:cNvPr id="13" name="TextBox 12"/>
          <p:cNvSpPr txBox="1"/>
          <p:nvPr/>
        </p:nvSpPr>
        <p:spPr>
          <a:xfrm>
            <a:off x="2840083" y="6205075"/>
            <a:ext cx="2850012" cy="400110"/>
          </a:xfrm>
          <a:prstGeom prst="rect">
            <a:avLst/>
          </a:prstGeom>
          <a:noFill/>
        </p:spPr>
        <p:txBody>
          <a:bodyPr wrap="none" rtlCol="1">
            <a:spAutoFit/>
          </a:bodyPr>
          <a:lstStyle/>
          <a:p>
            <a:r>
              <a:rPr lang="en-US" sz="2000" dirty="0" smtClean="0"/>
              <a:t>London Dispersion Forces</a:t>
            </a:r>
            <a:endParaRPr lang="he-IL" sz="20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332" y="1179972"/>
            <a:ext cx="3437787" cy="3437787"/>
          </a:xfrm>
          <a:prstGeom prst="rect">
            <a:avLst/>
          </a:prstGeom>
        </p:spPr>
      </p:pic>
      <p:sp>
        <p:nvSpPr>
          <p:cNvPr id="19" name="Pentagon 8"/>
          <p:cNvSpPr/>
          <p:nvPr/>
        </p:nvSpPr>
        <p:spPr>
          <a:xfrm>
            <a:off x="-2951" y="185541"/>
            <a:ext cx="12052075"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itle 1"/>
          <p:cNvSpPr txBox="1">
            <a:spLocks/>
          </p:cNvSpPr>
          <p:nvPr/>
        </p:nvSpPr>
        <p:spPr>
          <a:xfrm>
            <a:off x="192471" y="178072"/>
            <a:ext cx="10995248"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Inter-molecular forces – Van der Waals</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1858514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183414" y="5347629"/>
            <a:ext cx="2136289" cy="591041"/>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57"/>
          <a:stretch/>
        </p:blipFill>
        <p:spPr>
          <a:xfrm rot="16200000">
            <a:off x="187440" y="1285688"/>
            <a:ext cx="3982373" cy="3653181"/>
          </a:xfrm>
          <a:prstGeom prst="rect">
            <a:avLst/>
          </a:prstGeom>
          <a:effectLst>
            <a:glow rad="127000">
              <a:schemeClr val="bg1"/>
            </a:glow>
            <a:softEdge rad="127000"/>
          </a:effectLst>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957" t="22743" b="14215"/>
          <a:stretch/>
        </p:blipFill>
        <p:spPr>
          <a:xfrm rot="16200000">
            <a:off x="7730546" y="2319885"/>
            <a:ext cx="3905534" cy="2158795"/>
          </a:xfrm>
          <a:effectLst>
            <a:glow rad="127000">
              <a:schemeClr val="bg1"/>
            </a:glow>
            <a:softEdge rad="0"/>
          </a:effectLst>
        </p:spPr>
      </p:pic>
      <p:sp>
        <p:nvSpPr>
          <p:cNvPr id="6" name="TextBox 5"/>
          <p:cNvSpPr txBox="1"/>
          <p:nvPr/>
        </p:nvSpPr>
        <p:spPr>
          <a:xfrm>
            <a:off x="1793879" y="1677214"/>
            <a:ext cx="1007007" cy="769441"/>
          </a:xfrm>
          <a:prstGeom prst="rect">
            <a:avLst/>
          </a:prstGeom>
          <a:noFill/>
        </p:spPr>
        <p:txBody>
          <a:bodyPr wrap="none" rtlCol="1">
            <a:spAutoFit/>
          </a:bodyPr>
          <a:lstStyle/>
          <a:p>
            <a:r>
              <a:rPr lang="en-US" sz="4400" dirty="0" smtClean="0"/>
              <a:t>Na</a:t>
            </a:r>
            <a:r>
              <a:rPr lang="en-US" sz="4400" baseline="30000" dirty="0" smtClean="0"/>
              <a:t>+</a:t>
            </a:r>
            <a:endParaRPr lang="he-IL" sz="4400" baseline="30000" dirty="0"/>
          </a:p>
        </p:txBody>
      </p:sp>
      <p:sp>
        <p:nvSpPr>
          <p:cNvPr id="7" name="TextBox 6"/>
          <p:cNvSpPr txBox="1"/>
          <p:nvPr/>
        </p:nvSpPr>
        <p:spPr>
          <a:xfrm>
            <a:off x="1790157" y="3948345"/>
            <a:ext cx="731290" cy="769441"/>
          </a:xfrm>
          <a:prstGeom prst="rect">
            <a:avLst/>
          </a:prstGeom>
          <a:noFill/>
        </p:spPr>
        <p:txBody>
          <a:bodyPr wrap="none" rtlCol="1">
            <a:spAutoFit/>
          </a:bodyPr>
          <a:lstStyle/>
          <a:p>
            <a:r>
              <a:rPr lang="en-US" sz="4400" dirty="0" smtClean="0"/>
              <a:t>Cl</a:t>
            </a:r>
            <a:r>
              <a:rPr lang="en-US" sz="4400" baseline="30000" dirty="0" smtClean="0"/>
              <a:t>-</a:t>
            </a:r>
            <a:endParaRPr lang="he-IL" sz="4400" baseline="30000" dirty="0"/>
          </a:p>
        </p:txBody>
      </p:sp>
      <p:sp>
        <p:nvSpPr>
          <p:cNvPr id="11" name="TextBox 10"/>
          <p:cNvSpPr txBox="1"/>
          <p:nvPr/>
        </p:nvSpPr>
        <p:spPr>
          <a:xfrm>
            <a:off x="8909614" y="2387357"/>
            <a:ext cx="667170" cy="769441"/>
          </a:xfrm>
          <a:prstGeom prst="rect">
            <a:avLst/>
          </a:prstGeom>
          <a:noFill/>
        </p:spPr>
        <p:txBody>
          <a:bodyPr wrap="none" rtlCol="1">
            <a:spAutoFit/>
          </a:bodyPr>
          <a:lstStyle/>
          <a:p>
            <a:r>
              <a:rPr lang="el-GR" sz="4400" dirty="0" smtClean="0"/>
              <a:t>δ</a:t>
            </a:r>
            <a:r>
              <a:rPr lang="en-US" sz="4400" baseline="30000" dirty="0" smtClean="0"/>
              <a:t>+</a:t>
            </a:r>
            <a:endParaRPr lang="he-IL" sz="4400" baseline="30000" dirty="0"/>
          </a:p>
        </p:txBody>
      </p:sp>
      <p:sp>
        <p:nvSpPr>
          <p:cNvPr id="12" name="TextBox 11"/>
          <p:cNvSpPr txBox="1"/>
          <p:nvPr/>
        </p:nvSpPr>
        <p:spPr>
          <a:xfrm>
            <a:off x="8909614" y="3484982"/>
            <a:ext cx="595035" cy="769441"/>
          </a:xfrm>
          <a:prstGeom prst="rect">
            <a:avLst/>
          </a:prstGeom>
          <a:noFill/>
        </p:spPr>
        <p:txBody>
          <a:bodyPr wrap="none" rtlCol="1">
            <a:spAutoFit/>
          </a:bodyPr>
          <a:lstStyle/>
          <a:p>
            <a:r>
              <a:rPr lang="el-GR" sz="4400" dirty="0" smtClean="0"/>
              <a:t>δ</a:t>
            </a:r>
            <a:r>
              <a:rPr lang="en-US" sz="4400" baseline="30000" dirty="0" smtClean="0"/>
              <a:t>-</a:t>
            </a:r>
            <a:endParaRPr lang="he-IL" sz="4400" baseline="30000" dirty="0"/>
          </a:p>
        </p:txBody>
      </p:sp>
      <p:sp>
        <p:nvSpPr>
          <p:cNvPr id="13" name="TextBox 12"/>
          <p:cNvSpPr txBox="1"/>
          <p:nvPr/>
        </p:nvSpPr>
        <p:spPr>
          <a:xfrm>
            <a:off x="9666792" y="3124145"/>
            <a:ext cx="1208985" cy="400110"/>
          </a:xfrm>
          <a:prstGeom prst="rect">
            <a:avLst/>
          </a:prstGeom>
          <a:noFill/>
        </p:spPr>
        <p:txBody>
          <a:bodyPr wrap="none" rtlCol="1">
            <a:spAutoFit/>
          </a:bodyPr>
          <a:lstStyle/>
          <a:p>
            <a:r>
              <a:rPr lang="en-US" sz="2000" dirty="0" smtClean="0"/>
              <a:t>1.6Å-2.8Å</a:t>
            </a:r>
            <a:endParaRPr lang="he-IL" sz="2000" dirty="0"/>
          </a:p>
        </p:txBody>
      </p:sp>
      <p:sp>
        <p:nvSpPr>
          <p:cNvPr id="14" name="TextBox 13"/>
          <p:cNvSpPr txBox="1"/>
          <p:nvPr/>
        </p:nvSpPr>
        <p:spPr>
          <a:xfrm>
            <a:off x="3040606" y="2895978"/>
            <a:ext cx="785792" cy="400110"/>
          </a:xfrm>
          <a:prstGeom prst="rect">
            <a:avLst/>
          </a:prstGeom>
          <a:noFill/>
        </p:spPr>
        <p:txBody>
          <a:bodyPr wrap="none" rtlCol="1">
            <a:spAutoFit/>
          </a:bodyPr>
          <a:lstStyle/>
          <a:p>
            <a:r>
              <a:rPr lang="en-US" sz="2000" dirty="0" smtClean="0"/>
              <a:t>&lt;4.5Å</a:t>
            </a:r>
            <a:endParaRPr lang="he-IL" sz="2000" dirty="0"/>
          </a:p>
        </p:txBody>
      </p:sp>
      <mc:AlternateContent xmlns:mc="http://schemas.openxmlformats.org/markup-compatibility/2006" xmlns:a14="http://schemas.microsoft.com/office/drawing/2010/main">
        <mc:Choice Requires="a14">
          <p:sp>
            <p:nvSpPr>
              <p:cNvPr id="38" name="TextBox 37"/>
              <p:cNvSpPr txBox="1"/>
              <p:nvPr/>
            </p:nvSpPr>
            <p:spPr>
              <a:xfrm>
                <a:off x="4348324" y="2498185"/>
                <a:ext cx="3556378" cy="925190"/>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3200" i="1" smtClean="0">
                              <a:latin typeface="Cambria Math"/>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𝑐</m:t>
                          </m:r>
                        </m:sub>
                      </m:sSub>
                      <m:r>
                        <a:rPr lang="en-US" sz="3200" b="0" i="1" smtClean="0">
                          <a:latin typeface="Cambria Math" panose="02040503050406030204" pitchFamily="18" charset="0"/>
                        </a:rPr>
                        <m:t>=</m:t>
                      </m:r>
                      <m:f>
                        <m:fPr>
                          <m:ctrlPr>
                            <a:rPr lang="en-US" sz="3200" b="0" i="1" smtClean="0">
                              <a:latin typeface="Cambria Math"/>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𝜀</m:t>
                          </m:r>
                        </m:den>
                      </m:f>
                      <m:f>
                        <m:fPr>
                          <m:ctrlPr>
                            <a:rPr lang="en-US" sz="3200" b="0" i="1" smtClean="0">
                              <a:latin typeface="Cambria Math"/>
                            </a:rPr>
                          </m:ctrlPr>
                        </m:fPr>
                        <m:num>
                          <m:sSub>
                            <m:sSubPr>
                              <m:ctrlPr>
                                <a:rPr lang="en-US" sz="3200" b="0" i="1" smtClean="0">
                                  <a:latin typeface="Cambria Math"/>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𝑞</m:t>
                              </m:r>
                            </m:e>
                            <m:sub>
                              <m:r>
                                <a:rPr lang="en-US" sz="3200" b="0" i="1" smtClean="0">
                                  <a:latin typeface="Cambria Math" panose="02040503050406030204" pitchFamily="18" charset="0"/>
                                  <a:ea typeface="Cambria Math" panose="02040503050406030204" pitchFamily="18" charset="0"/>
                                </a:rPr>
                                <m:t>2</m:t>
                              </m:r>
                            </m:sub>
                          </m:sSub>
                        </m:num>
                        <m:den>
                          <m:sSup>
                            <m:sSupPr>
                              <m:ctrlPr>
                                <a:rPr lang="en-US" sz="3200" b="0" i="1" smtClean="0">
                                  <a:latin typeface="Cambria Math"/>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den>
                      </m:f>
                    </m:oMath>
                  </m:oMathPara>
                </a14:m>
                <a:endParaRPr lang="he-IL" sz="3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348324" y="2498185"/>
                <a:ext cx="3556378" cy="925190"/>
              </a:xfrm>
              <a:prstGeom prst="rect">
                <a:avLst/>
              </a:prstGeom>
              <a:blipFill rotWithShape="0">
                <a:blip r:embed="rId5"/>
                <a:stretch>
                  <a:fillRect/>
                </a:stretch>
              </a:blipFill>
            </p:spPr>
            <p:txBody>
              <a:bodyPr/>
              <a:lstStyle/>
              <a:p>
                <a:r>
                  <a:rPr lang="he-IL">
                    <a:noFill/>
                  </a:rPr>
                  <a:t> </a:t>
                </a:r>
              </a:p>
            </p:txBody>
          </p:sp>
        </mc:Fallback>
      </mc:AlternateContent>
      <p:sp>
        <p:nvSpPr>
          <p:cNvPr id="39" name="TextBox 38"/>
          <p:cNvSpPr txBox="1"/>
          <p:nvPr/>
        </p:nvSpPr>
        <p:spPr>
          <a:xfrm>
            <a:off x="1415219" y="5381185"/>
            <a:ext cx="1785425" cy="523220"/>
          </a:xfrm>
          <a:prstGeom prst="rect">
            <a:avLst/>
          </a:prstGeom>
          <a:noFill/>
        </p:spPr>
        <p:txBody>
          <a:bodyPr wrap="none" rtlCol="1">
            <a:spAutoFit/>
          </a:bodyPr>
          <a:lstStyle/>
          <a:p>
            <a:pPr algn="l" rtl="0"/>
            <a:r>
              <a:rPr lang="en-US" sz="2800" b="1" dirty="0" smtClean="0">
                <a:ln>
                  <a:solidFill>
                    <a:schemeClr val="tx1"/>
                  </a:solidFill>
                </a:ln>
                <a:solidFill>
                  <a:schemeClr val="bg1"/>
                </a:solidFill>
                <a:effectLst>
                  <a:innerShdw blurRad="114300">
                    <a:prstClr val="black"/>
                  </a:innerShdw>
                </a:effectLst>
              </a:rPr>
              <a:t>Salt Bridge</a:t>
            </a:r>
            <a:endParaRPr lang="he-IL" sz="2800" b="1" dirty="0">
              <a:ln>
                <a:solidFill>
                  <a:schemeClr val="tx1"/>
                </a:solidFill>
              </a:ln>
              <a:solidFill>
                <a:schemeClr val="bg1"/>
              </a:solidFill>
              <a:effectLst>
                <a:innerShdw blurRad="114300">
                  <a:prstClr val="black"/>
                </a:innerShdw>
              </a:effectLst>
            </a:endParaRPr>
          </a:p>
        </p:txBody>
      </p:sp>
      <p:sp>
        <p:nvSpPr>
          <p:cNvPr id="27" name="Rounded Rectangle 26"/>
          <p:cNvSpPr/>
          <p:nvPr/>
        </p:nvSpPr>
        <p:spPr>
          <a:xfrm>
            <a:off x="8462530" y="5365580"/>
            <a:ext cx="2413247" cy="591041"/>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TextBox 39"/>
          <p:cNvSpPr txBox="1"/>
          <p:nvPr/>
        </p:nvSpPr>
        <p:spPr>
          <a:xfrm>
            <a:off x="8462530" y="5377999"/>
            <a:ext cx="2485552" cy="523220"/>
          </a:xfrm>
          <a:prstGeom prst="rect">
            <a:avLst/>
          </a:prstGeom>
          <a:noFill/>
        </p:spPr>
        <p:txBody>
          <a:bodyPr wrap="none" rtlCol="1">
            <a:spAutoFit/>
          </a:bodyPr>
          <a:lstStyle/>
          <a:p>
            <a:pPr algn="l" rtl="0"/>
            <a:r>
              <a:rPr lang="en-US" sz="2800" b="1" dirty="0" smtClean="0">
                <a:ln>
                  <a:solidFill>
                    <a:schemeClr val="tx1"/>
                  </a:solidFill>
                </a:ln>
                <a:solidFill>
                  <a:schemeClr val="bg1"/>
                </a:solidFill>
                <a:effectLst>
                  <a:innerShdw blurRad="114300">
                    <a:prstClr val="black"/>
                  </a:innerShdw>
                </a:effectLst>
              </a:rPr>
              <a:t>Hydrogen Bond</a:t>
            </a:r>
            <a:endParaRPr lang="he-IL" sz="2800" b="1" dirty="0">
              <a:ln>
                <a:solidFill>
                  <a:schemeClr val="tx1"/>
                </a:solidFill>
              </a:ln>
              <a:solidFill>
                <a:schemeClr val="bg1"/>
              </a:solidFill>
              <a:effectLst>
                <a:innerShdw blurRad="114300">
                  <a:prstClr val="black"/>
                </a:innerShdw>
              </a:effectLst>
            </a:endParaRPr>
          </a:p>
        </p:txBody>
      </p:sp>
      <p:sp>
        <p:nvSpPr>
          <p:cNvPr id="41" name="TextBox 40"/>
          <p:cNvSpPr txBox="1"/>
          <p:nvPr/>
        </p:nvSpPr>
        <p:spPr>
          <a:xfrm>
            <a:off x="1344997" y="5878450"/>
            <a:ext cx="1813125" cy="707886"/>
          </a:xfrm>
          <a:prstGeom prst="rect">
            <a:avLst/>
          </a:prstGeom>
          <a:noFill/>
        </p:spPr>
        <p:txBody>
          <a:bodyPr wrap="none" rtlCol="1">
            <a:spAutoFit/>
          </a:bodyPr>
          <a:lstStyle/>
          <a:p>
            <a:pPr algn="ctr" rtl="0"/>
            <a:r>
              <a:rPr lang="en-US" sz="2000" dirty="0" smtClean="0"/>
              <a:t>Non-directional</a:t>
            </a:r>
          </a:p>
          <a:p>
            <a:pPr algn="ctr" rtl="0"/>
            <a:r>
              <a:rPr lang="en-US" sz="2000" dirty="0" smtClean="0"/>
              <a:t>Long range</a:t>
            </a:r>
          </a:p>
        </p:txBody>
      </p:sp>
      <p:sp>
        <p:nvSpPr>
          <p:cNvPr id="42" name="TextBox 41"/>
          <p:cNvSpPr txBox="1"/>
          <p:nvPr/>
        </p:nvSpPr>
        <p:spPr>
          <a:xfrm>
            <a:off x="7635277" y="5892792"/>
            <a:ext cx="3976152" cy="707886"/>
          </a:xfrm>
          <a:prstGeom prst="rect">
            <a:avLst/>
          </a:prstGeom>
          <a:noFill/>
        </p:spPr>
        <p:txBody>
          <a:bodyPr wrap="none" rtlCol="1">
            <a:spAutoFit/>
          </a:bodyPr>
          <a:lstStyle/>
          <a:p>
            <a:pPr algn="ctr" rtl="0"/>
            <a:r>
              <a:rPr lang="en-US" sz="2000" dirty="0" smtClean="0"/>
              <a:t>Dependent on donor-acceptor angle</a:t>
            </a:r>
          </a:p>
          <a:p>
            <a:pPr algn="ctr" rtl="0"/>
            <a:r>
              <a:rPr lang="en-US" sz="2000" dirty="0" smtClean="0"/>
              <a:t>Short range</a:t>
            </a:r>
          </a:p>
        </p:txBody>
      </p:sp>
      <p:sp>
        <p:nvSpPr>
          <p:cNvPr id="3" name="TextBox 2"/>
          <p:cNvSpPr txBox="1"/>
          <p:nvPr/>
        </p:nvSpPr>
        <p:spPr>
          <a:xfrm>
            <a:off x="5401760" y="3509011"/>
            <a:ext cx="1754712" cy="400110"/>
          </a:xfrm>
          <a:prstGeom prst="rect">
            <a:avLst/>
          </a:prstGeom>
          <a:noFill/>
        </p:spPr>
        <p:txBody>
          <a:bodyPr wrap="none" rtlCol="1">
            <a:spAutoFit/>
          </a:bodyPr>
          <a:lstStyle/>
          <a:p>
            <a:r>
              <a:rPr lang="en-US" sz="2000" dirty="0" smtClean="0"/>
              <a:t>Coulomb Force</a:t>
            </a:r>
            <a:endParaRPr lang="he-IL" sz="2000" dirty="0"/>
          </a:p>
        </p:txBody>
      </p:sp>
      <p:sp>
        <p:nvSpPr>
          <p:cNvPr id="15" name="Arc 14"/>
          <p:cNvSpPr/>
          <p:nvPr/>
        </p:nvSpPr>
        <p:spPr>
          <a:xfrm rot="3537268">
            <a:off x="9265528" y="2453561"/>
            <a:ext cx="646554" cy="796489"/>
          </a:xfrm>
          <a:prstGeom prst="arc">
            <a:avLst>
              <a:gd name="adj1" fmla="val 13459606"/>
              <a:gd name="adj2" fmla="val 1184418"/>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1" name="Arc 20"/>
          <p:cNvSpPr/>
          <p:nvPr/>
        </p:nvSpPr>
        <p:spPr>
          <a:xfrm rot="18062732" flipV="1">
            <a:off x="9300076" y="3418267"/>
            <a:ext cx="646554" cy="796489"/>
          </a:xfrm>
          <a:prstGeom prst="arc">
            <a:avLst>
              <a:gd name="adj1" fmla="val 13459606"/>
              <a:gd name="adj2" fmla="val 1184418"/>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2" name="TextBox 21"/>
          <p:cNvSpPr txBox="1"/>
          <p:nvPr/>
        </p:nvSpPr>
        <p:spPr>
          <a:xfrm>
            <a:off x="9901313" y="2369452"/>
            <a:ext cx="320922" cy="400110"/>
          </a:xfrm>
          <a:prstGeom prst="rect">
            <a:avLst/>
          </a:prstGeom>
          <a:noFill/>
        </p:spPr>
        <p:txBody>
          <a:bodyPr wrap="none" rtlCol="1">
            <a:spAutoFit/>
          </a:bodyPr>
          <a:lstStyle/>
          <a:p>
            <a:r>
              <a:rPr lang="el-GR" sz="2000" dirty="0" smtClean="0"/>
              <a:t>θ</a:t>
            </a:r>
            <a:endParaRPr lang="he-IL" sz="2000" dirty="0"/>
          </a:p>
        </p:txBody>
      </p:sp>
      <p:sp>
        <p:nvSpPr>
          <p:cNvPr id="23" name="TextBox 22"/>
          <p:cNvSpPr txBox="1"/>
          <p:nvPr/>
        </p:nvSpPr>
        <p:spPr>
          <a:xfrm>
            <a:off x="9890636" y="3903043"/>
            <a:ext cx="362600" cy="400110"/>
          </a:xfrm>
          <a:prstGeom prst="rect">
            <a:avLst/>
          </a:prstGeom>
          <a:noFill/>
        </p:spPr>
        <p:txBody>
          <a:bodyPr wrap="none" rtlCol="1">
            <a:spAutoFit/>
          </a:bodyPr>
          <a:lstStyle/>
          <a:p>
            <a:r>
              <a:rPr lang="el-GR" sz="2000" dirty="0" smtClean="0"/>
              <a:t>ω</a:t>
            </a:r>
            <a:endParaRPr lang="he-IL" sz="2000" dirty="0"/>
          </a:p>
        </p:txBody>
      </p:sp>
      <p:sp>
        <p:nvSpPr>
          <p:cNvPr id="24" name="Pentagon 8"/>
          <p:cNvSpPr/>
          <p:nvPr/>
        </p:nvSpPr>
        <p:spPr>
          <a:xfrm>
            <a:off x="-2951" y="185541"/>
            <a:ext cx="12052075"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itle 1"/>
          <p:cNvSpPr txBox="1">
            <a:spLocks/>
          </p:cNvSpPr>
          <p:nvPr/>
        </p:nvSpPr>
        <p:spPr>
          <a:xfrm>
            <a:off x="192470" y="178072"/>
            <a:ext cx="11923329"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Inter-molecular forces – Polar Interactions</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3801201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40261" y="1817171"/>
            <a:ext cx="5511477" cy="666750"/>
          </a:xfrm>
          <a:prstGeom prst="roundRect">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28" t="60160" r="16238"/>
          <a:stretch/>
        </p:blipFill>
        <p:spPr>
          <a:xfrm>
            <a:off x="6204441" y="3869214"/>
            <a:ext cx="5493812" cy="2988786"/>
          </a:xfrm>
          <a:prstGeom prst="rect">
            <a:avLst/>
          </a:prstGeom>
          <a:effectLst>
            <a:glow rad="127000">
              <a:schemeClr val="bg1"/>
            </a:glo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0629"/>
          <a:stretch/>
        </p:blipFill>
        <p:spPr>
          <a:xfrm>
            <a:off x="350772" y="3869213"/>
            <a:ext cx="5853669" cy="2988786"/>
          </a:xfrm>
          <a:prstGeom prst="rect">
            <a:avLst/>
          </a:prstGeom>
          <a:effectLst>
            <a:glow rad="127000">
              <a:schemeClr val="bg1"/>
            </a:glow>
          </a:effectLst>
        </p:spPr>
      </p:pic>
      <p:sp>
        <p:nvSpPr>
          <p:cNvPr id="3" name="Content Placeholder 2"/>
          <p:cNvSpPr>
            <a:spLocks noGrp="1"/>
          </p:cNvSpPr>
          <p:nvPr>
            <p:ph idx="1"/>
          </p:nvPr>
        </p:nvSpPr>
        <p:spPr>
          <a:xfrm>
            <a:off x="838200" y="1851025"/>
            <a:ext cx="10515600" cy="4351338"/>
          </a:xfrm>
        </p:spPr>
        <p:txBody>
          <a:bodyPr>
            <a:normAutofit/>
          </a:bodyPr>
          <a:lstStyle/>
          <a:p>
            <a:pPr marL="0" indent="0" algn="ctr" rtl="0">
              <a:buNone/>
            </a:pPr>
            <a:r>
              <a:rPr lang="en-US" sz="3600" b="1" dirty="0" smtClean="0">
                <a:ln>
                  <a:solidFill>
                    <a:schemeClr val="tx1"/>
                  </a:solidFill>
                </a:ln>
                <a:solidFill>
                  <a:schemeClr val="bg1"/>
                </a:solidFill>
                <a:effectLst>
                  <a:innerShdw blurRad="114300">
                    <a:prstClr val="black"/>
                  </a:innerShdw>
                </a:effectLst>
              </a:rPr>
              <a:t>Imperfect Scoring function </a:t>
            </a:r>
          </a:p>
          <a:p>
            <a:pPr marL="0" indent="0" algn="l" rtl="0">
              <a:buNone/>
            </a:pPr>
            <a:r>
              <a:rPr lang="en-US" dirty="0" smtClean="0"/>
              <a:t>Based on force fields, a schematic representation of molecular systems.</a:t>
            </a:r>
          </a:p>
          <a:p>
            <a:pPr marL="0" indent="0" algn="l" rtl="0">
              <a:buNone/>
            </a:pPr>
            <a:r>
              <a:rPr lang="en-US" dirty="0" smtClean="0"/>
              <a:t>Newtonian molecular mechanics ignore Quantum physical properties of molecules.</a:t>
            </a:r>
            <a:endParaRPr lang="en-US" dirty="0"/>
          </a:p>
        </p:txBody>
      </p:sp>
      <p:sp>
        <p:nvSpPr>
          <p:cNvPr id="8" name="Pentagon 8"/>
          <p:cNvSpPr/>
          <p:nvPr/>
        </p:nvSpPr>
        <p:spPr>
          <a:xfrm>
            <a:off x="-2950" y="185541"/>
            <a:ext cx="9547000" cy="1247509"/>
          </a:xfrm>
          <a:prstGeom prst="homePlate">
            <a:avLst/>
          </a:prstGeom>
          <a:solidFill>
            <a:srgbClr val="C00000"/>
          </a:solidFill>
          <a:ln>
            <a:solidFill>
              <a:srgbClr val="800000"/>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itle 1"/>
          <p:cNvSpPr txBox="1">
            <a:spLocks/>
          </p:cNvSpPr>
          <p:nvPr/>
        </p:nvSpPr>
        <p:spPr>
          <a:xfrm>
            <a:off x="-3398" y="180263"/>
            <a:ext cx="10480898"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Drawbacks of molecular docking</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851429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34402" y="1781176"/>
            <a:ext cx="5511477" cy="666750"/>
          </a:xfrm>
          <a:prstGeom prst="roundRect">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rtl="0">
                  <a:buNone/>
                </a:pPr>
                <a:r>
                  <a:rPr lang="en-US" b="1" dirty="0" smtClean="0">
                    <a:ln>
                      <a:solidFill>
                        <a:schemeClr val="tx1"/>
                      </a:solidFill>
                    </a:ln>
                    <a:solidFill>
                      <a:schemeClr val="bg1"/>
                    </a:solidFill>
                    <a:effectLst>
                      <a:innerShdw blurRad="114300">
                        <a:prstClr val="black"/>
                      </a:innerShdw>
                    </a:effectLst>
                  </a:rPr>
                  <a:t>Gibbs Energy - </a:t>
                </a:r>
                <a14:m>
                  <m:oMath xmlns:m="http://schemas.openxmlformats.org/officeDocument/2006/math">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𝑮</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𝑯</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𝑻</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m:t>
                    </m:r>
                    <m:r>
                      <a:rPr lang="en-US" sz="3600" b="1" i="1" smtClean="0">
                        <a:ln>
                          <a:solidFill>
                            <a:schemeClr val="tx1"/>
                          </a:solidFill>
                        </a:ln>
                        <a:solidFill>
                          <a:schemeClr val="bg1"/>
                        </a:solidFill>
                        <a:effectLst>
                          <a:innerShdw blurRad="114300">
                            <a:prstClr val="black"/>
                          </a:innerShdw>
                        </a:effectLst>
                        <a:latin typeface="Cambria Math" panose="02040503050406030204" pitchFamily="18" charset="0"/>
                        <a:ea typeface="Cambria Math" panose="02040503050406030204" pitchFamily="18" charset="0"/>
                      </a:rPr>
                      <m:t>𝑺</m:t>
                    </m:r>
                  </m:oMath>
                </a14:m>
                <a:endParaRPr lang="en-US" sz="3600" b="1" dirty="0">
                  <a:ln>
                    <a:solidFill>
                      <a:schemeClr val="tx1"/>
                    </a:solidFill>
                  </a:ln>
                  <a:solidFill>
                    <a:schemeClr val="bg1"/>
                  </a:solidFill>
                  <a:effectLst>
                    <a:innerShdw blurRad="114300">
                      <a:prstClr val="black"/>
                    </a:innerShdw>
                  </a:effectLst>
                </a:endParaRPr>
              </a:p>
              <a:p>
                <a:pPr marL="0" indent="0" algn="l" rtl="0">
                  <a:buNone/>
                </a:pPr>
                <a:endParaRPr lang="en-US" dirty="0" smtClean="0"/>
              </a:p>
              <a:p>
                <a:pPr marL="0" indent="0" algn="l" rtl="0">
                  <a:buNone/>
                </a:pPr>
                <a:r>
                  <a:rPr lang="en-US" dirty="0" smtClean="0"/>
                  <a:t>Entropy is easy to measure, but extremely difficult to calculate.</a:t>
                </a:r>
              </a:p>
              <a:p>
                <a:pPr marL="0" indent="0" algn="l" rtl="0">
                  <a:buNone/>
                </a:pPr>
                <a:endParaRPr lang="en-US" dirty="0"/>
              </a:p>
              <a:p>
                <a:pPr marL="0" indent="0" algn="l" rtl="0">
                  <a:buNone/>
                </a:pPr>
                <a:r>
                  <a:rPr lang="en-US" dirty="0" smtClean="0"/>
                  <a:t>Correction terms in energy function are supposed to approximate entropy, while require very little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a:stretch>
              </a:blipFill>
            </p:spPr>
            <p:txBody>
              <a:bodyPr/>
              <a:lstStyle/>
              <a:p>
                <a:r>
                  <a:rPr lang="he-IL">
                    <a:noFill/>
                  </a:rPr>
                  <a:t> </a:t>
                </a:r>
              </a:p>
            </p:txBody>
          </p:sp>
        </mc:Fallback>
      </mc:AlternateContent>
      <p:sp>
        <p:nvSpPr>
          <p:cNvPr id="5" name="Pentagon 8"/>
          <p:cNvSpPr/>
          <p:nvPr/>
        </p:nvSpPr>
        <p:spPr>
          <a:xfrm>
            <a:off x="-2950" y="185541"/>
            <a:ext cx="9547000" cy="1247509"/>
          </a:xfrm>
          <a:prstGeom prst="homePlate">
            <a:avLst/>
          </a:prstGeom>
          <a:solidFill>
            <a:srgbClr val="C00000"/>
          </a:solidFill>
          <a:ln>
            <a:solidFill>
              <a:srgbClr val="800000"/>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itle 1"/>
          <p:cNvSpPr txBox="1">
            <a:spLocks/>
          </p:cNvSpPr>
          <p:nvPr/>
        </p:nvSpPr>
        <p:spPr>
          <a:xfrm>
            <a:off x="-3398" y="180263"/>
            <a:ext cx="10480898"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Drawbacks of molecular docking</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026912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7" y="2540768"/>
            <a:ext cx="12203017" cy="1164130"/>
          </a:xfrm>
          <a:prstGeom prst="rect">
            <a:avLst/>
          </a:prstGeom>
          <a:solidFill>
            <a:srgbClr val="C00000"/>
          </a:solidFill>
          <a:ln>
            <a:solidFill>
              <a:srgbClr val="800000"/>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173421" y="2477704"/>
            <a:ext cx="11887200" cy="1325563"/>
          </a:xfrm>
        </p:spPr>
        <p:txBody>
          <a:bodyPr>
            <a:noAutofit/>
          </a:bodyPr>
          <a:lstStyle/>
          <a:p>
            <a:pPr algn="ctr"/>
            <a:r>
              <a:rPr lang="en-US" sz="5400" b="1" dirty="0" smtClean="0">
                <a:ln>
                  <a:solidFill>
                    <a:sysClr val="windowText" lastClr="000000"/>
                  </a:solidFill>
                </a:ln>
                <a:solidFill>
                  <a:schemeClr val="bg1"/>
                </a:solidFill>
                <a:effectLst>
                  <a:innerShdw blurRad="114300">
                    <a:prstClr val="black"/>
                  </a:innerShdw>
                </a:effectLst>
              </a:rPr>
              <a:t>Absolute Value of score is meaningless</a:t>
            </a:r>
            <a:endParaRPr lang="he-IL" sz="5400" b="1" dirty="0">
              <a:ln>
                <a:solidFill>
                  <a:sysClr val="windowText" lastClr="000000"/>
                </a:solidFill>
              </a:ln>
              <a:solidFill>
                <a:schemeClr val="bg1"/>
              </a:solidFill>
              <a:effectLst>
                <a:innerShdw blurRad="114300">
                  <a:prstClr val="black"/>
                </a:innerShdw>
              </a:effectLst>
            </a:endParaRPr>
          </a:p>
        </p:txBody>
      </p:sp>
      <p:sp>
        <p:nvSpPr>
          <p:cNvPr id="3" name="Content Placeholder 2"/>
          <p:cNvSpPr>
            <a:spLocks noGrp="1"/>
          </p:cNvSpPr>
          <p:nvPr>
            <p:ph idx="1"/>
          </p:nvPr>
        </p:nvSpPr>
        <p:spPr>
          <a:xfrm>
            <a:off x="838200" y="3733246"/>
            <a:ext cx="10515600" cy="618030"/>
          </a:xfrm>
        </p:spPr>
        <p:txBody>
          <a:bodyPr>
            <a:normAutofit/>
          </a:bodyPr>
          <a:lstStyle/>
          <a:p>
            <a:pPr marL="0" indent="0" algn="ctr" rtl="0">
              <a:buNone/>
            </a:pPr>
            <a:r>
              <a:rPr lang="en-US" dirty="0" smtClean="0"/>
              <a:t>Docking score can be used to compare different poses or ligands.</a:t>
            </a:r>
            <a:endParaRPr lang="he-IL" dirty="0"/>
          </a:p>
        </p:txBody>
      </p:sp>
    </p:spTree>
    <p:extLst>
      <p:ext uri="{BB962C8B-B14F-4D97-AF65-F5344CB8AC3E}">
        <p14:creationId xmlns:p14="http://schemas.microsoft.com/office/powerpoint/2010/main" val="1276464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52500" y="4356100"/>
            <a:ext cx="10236200" cy="876300"/>
          </a:xfrm>
          <a:prstGeom prst="roundRect">
            <a:avLst>
              <a:gd name="adj" fmla="val 32609"/>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ounded Rectangle 6"/>
          <p:cNvSpPr/>
          <p:nvPr/>
        </p:nvSpPr>
        <p:spPr>
          <a:xfrm>
            <a:off x="4505325" y="1743076"/>
            <a:ext cx="3248026" cy="666750"/>
          </a:xfrm>
          <a:prstGeom prst="roundRect">
            <a:avLst/>
          </a:prstGeom>
          <a:solidFill>
            <a:srgbClr val="FFC000"/>
          </a:solidFill>
          <a:ln>
            <a:solidFill>
              <a:schemeClr val="accent4">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838200" y="1851024"/>
            <a:ext cx="10515600" cy="4638237"/>
          </a:xfrm>
        </p:spPr>
        <p:txBody>
          <a:bodyPr>
            <a:normAutofit lnSpcReduction="10000"/>
          </a:bodyPr>
          <a:lstStyle/>
          <a:p>
            <a:pPr marL="0" indent="0" algn="ctr" rtl="0">
              <a:buNone/>
            </a:pPr>
            <a:r>
              <a:rPr lang="en-US" b="1" dirty="0">
                <a:ln>
                  <a:solidFill>
                    <a:schemeClr val="tx1"/>
                  </a:solidFill>
                </a:ln>
                <a:solidFill>
                  <a:schemeClr val="bg1"/>
                </a:solidFill>
                <a:effectLst>
                  <a:innerShdw blurRad="114300">
                    <a:prstClr val="black"/>
                  </a:innerShdw>
                </a:effectLst>
              </a:rPr>
              <a:t>Insufficient </a:t>
            </a:r>
            <a:r>
              <a:rPr lang="en-US" b="1" dirty="0" smtClean="0">
                <a:ln>
                  <a:solidFill>
                    <a:schemeClr val="tx1"/>
                  </a:solidFill>
                </a:ln>
                <a:solidFill>
                  <a:schemeClr val="bg1"/>
                </a:solidFill>
                <a:effectLst>
                  <a:innerShdw blurRad="114300">
                    <a:prstClr val="black"/>
                  </a:innerShdw>
                </a:effectLst>
              </a:rPr>
              <a:t>Sampling</a:t>
            </a:r>
          </a:p>
          <a:p>
            <a:pPr marL="0" indent="0" algn="ctr" rtl="0">
              <a:buNone/>
            </a:pPr>
            <a:endParaRPr lang="en-US" dirty="0"/>
          </a:p>
          <a:p>
            <a:pPr marL="0" indent="0" algn="l" rtl="0">
              <a:buNone/>
            </a:pPr>
            <a:r>
              <a:rPr lang="en-US" dirty="0" smtClean="0"/>
              <a:t>Difficult to sample every ligand conformation possible in a short time span. The more flexible a ligand, the less effective the sampling.</a:t>
            </a:r>
          </a:p>
          <a:p>
            <a:pPr marL="0" indent="0" algn="l" rtl="0">
              <a:buNone/>
            </a:pPr>
            <a:endParaRPr lang="en-US" dirty="0" smtClean="0"/>
          </a:p>
          <a:p>
            <a:pPr marL="0" indent="0" algn="l" rtl="0">
              <a:buNone/>
            </a:pPr>
            <a:endParaRPr lang="en-US" dirty="0" smtClean="0"/>
          </a:p>
          <a:p>
            <a:pPr marL="0" indent="0" algn="ctr" rtl="0">
              <a:buNone/>
            </a:pPr>
            <a:r>
              <a:rPr lang="en-US" sz="4400" dirty="0" smtClean="0">
                <a:ln>
                  <a:solidFill>
                    <a:sysClr val="windowText" lastClr="000000"/>
                  </a:solidFill>
                </a:ln>
                <a:solidFill>
                  <a:schemeClr val="bg1"/>
                </a:solidFill>
                <a:effectLst>
                  <a:innerShdw blurRad="114300">
                    <a:prstClr val="black"/>
                  </a:innerShdw>
                </a:effectLst>
              </a:rPr>
              <a:t>The protein is usually kept completely rigid!</a:t>
            </a:r>
          </a:p>
          <a:p>
            <a:pPr marL="0" indent="0" algn="ctr" rtl="0">
              <a:buNone/>
            </a:pPr>
            <a:endParaRPr lang="en-US" sz="4400" dirty="0" smtClean="0">
              <a:ln>
                <a:solidFill>
                  <a:sysClr val="windowText" lastClr="000000"/>
                </a:solidFill>
              </a:ln>
              <a:solidFill>
                <a:schemeClr val="bg1"/>
              </a:solidFill>
              <a:effectLst>
                <a:innerShdw blurRad="114300">
                  <a:prstClr val="black"/>
                </a:innerShdw>
              </a:effectLst>
            </a:endParaRPr>
          </a:p>
          <a:p>
            <a:pPr marL="0" indent="0" algn="l" rtl="0">
              <a:buNone/>
            </a:pPr>
            <a:r>
              <a:rPr lang="en-US" dirty="0" smtClean="0"/>
              <a:t>Partial Solution: dock into an ensemble of protein conformations.</a:t>
            </a:r>
          </a:p>
        </p:txBody>
      </p:sp>
      <p:sp>
        <p:nvSpPr>
          <p:cNvPr id="5" name="Pentagon 8"/>
          <p:cNvSpPr/>
          <p:nvPr/>
        </p:nvSpPr>
        <p:spPr>
          <a:xfrm>
            <a:off x="-2950" y="185541"/>
            <a:ext cx="9547000" cy="1247509"/>
          </a:xfrm>
          <a:prstGeom prst="homePlate">
            <a:avLst/>
          </a:prstGeom>
          <a:solidFill>
            <a:srgbClr val="C00000"/>
          </a:solidFill>
          <a:ln>
            <a:solidFill>
              <a:srgbClr val="800000"/>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itle 1"/>
          <p:cNvSpPr txBox="1">
            <a:spLocks/>
          </p:cNvSpPr>
          <p:nvPr/>
        </p:nvSpPr>
        <p:spPr>
          <a:xfrm>
            <a:off x="-3398" y="180263"/>
            <a:ext cx="10480898"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Drawbacks of molecular docking</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372597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35957" y="2679978"/>
            <a:ext cx="8356043" cy="4178022"/>
            <a:chOff x="3835957" y="2679978"/>
            <a:chExt cx="8356043" cy="4178022"/>
          </a:xfrm>
          <a:effectLst/>
          <a:scene3d>
            <a:camera prst="orthographicFront"/>
            <a:lightRig rig="threePt" dir="t"/>
          </a:scene3d>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978" y="2679978"/>
              <a:ext cx="4178022" cy="4178022"/>
            </a:xfrm>
            <a:prstGeom prst="rect">
              <a:avLst/>
            </a:prstGeom>
            <a:ln w="12700">
              <a:solidFill>
                <a:schemeClr val="accent1">
                  <a:lumMod val="75000"/>
                </a:schemeClr>
              </a:solidFill>
            </a:ln>
            <a:effectLst/>
            <a:sp3d prstMaterial="matte"/>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5957" y="2679979"/>
              <a:ext cx="4178021" cy="4178021"/>
            </a:xfrm>
            <a:prstGeom prst="rect">
              <a:avLst/>
            </a:prstGeom>
            <a:ln w="12700">
              <a:solidFill>
                <a:schemeClr val="accent1">
                  <a:lumMod val="75000"/>
                </a:schemeClr>
              </a:solidFill>
            </a:ln>
            <a:effectLst/>
            <a:sp3d prstMaterial="matte"/>
          </p:spPr>
        </p:pic>
      </p:grpSp>
      <p:sp>
        <p:nvSpPr>
          <p:cNvPr id="3" name="Content Placeholder 2"/>
          <p:cNvSpPr>
            <a:spLocks noGrp="1"/>
          </p:cNvSpPr>
          <p:nvPr>
            <p:ph idx="1"/>
          </p:nvPr>
        </p:nvSpPr>
        <p:spPr>
          <a:xfrm>
            <a:off x="178051" y="1544028"/>
            <a:ext cx="2532491" cy="1268183"/>
          </a:xfrm>
        </p:spPr>
        <p:txBody>
          <a:bodyPr>
            <a:normAutofit lnSpcReduction="10000"/>
          </a:bodyPr>
          <a:lstStyle/>
          <a:p>
            <a:pPr marL="0" indent="0" algn="l" rtl="0">
              <a:buNone/>
            </a:pPr>
            <a:r>
              <a:rPr lang="en-US" sz="2400" b="1" dirty="0" smtClean="0"/>
              <a:t>Shape fitting</a:t>
            </a:r>
          </a:p>
          <a:p>
            <a:pPr marL="0" indent="0" algn="l" rtl="0">
              <a:buNone/>
            </a:pPr>
            <a:r>
              <a:rPr lang="en-US" sz="2400" b="1" dirty="0" smtClean="0"/>
              <a:t>Mismatches</a:t>
            </a:r>
          </a:p>
          <a:p>
            <a:pPr marL="0" indent="0" algn="l" rtl="0">
              <a:buNone/>
            </a:pPr>
            <a:r>
              <a:rPr lang="en-US" sz="2400" b="1" dirty="0" smtClean="0"/>
              <a:t>Polar interactions</a:t>
            </a:r>
          </a:p>
          <a:p>
            <a:pPr marL="0" indent="0" algn="l" rtl="0">
              <a:buNone/>
            </a:pPr>
            <a:endParaRPr lang="en-US" dirty="0"/>
          </a:p>
          <a:p>
            <a:pPr marL="0" indent="0" algn="l" rtl="0">
              <a:buNone/>
            </a:pPr>
            <a:endParaRPr lang="en-US" dirty="0"/>
          </a:p>
        </p:txBody>
      </p:sp>
      <p:sp>
        <p:nvSpPr>
          <p:cNvPr id="5" name="Right Triangle 4"/>
          <p:cNvSpPr/>
          <p:nvPr/>
        </p:nvSpPr>
        <p:spPr>
          <a:xfrm rot="10800000" flipH="1">
            <a:off x="2572048" y="1523014"/>
            <a:ext cx="638576" cy="1156964"/>
          </a:xfrm>
          <a:prstGeom prst="rtTriangle">
            <a:avLst/>
          </a:prstGeom>
          <a:gradFill flip="none" rotWithShape="1">
            <a:gsLst>
              <a:gs pos="0">
                <a:srgbClr val="800000"/>
              </a:gs>
              <a:gs pos="38000">
                <a:srgbClr val="C00000"/>
              </a:gs>
              <a:gs pos="89000">
                <a:schemeClr val="bg1"/>
              </a:gs>
              <a:gs pos="68000">
                <a:srgbClr val="FF4F4F"/>
              </a:gs>
            </a:gsLst>
            <a:lin ang="16200000" scaled="1"/>
            <a:tileRect/>
          </a:gradFill>
          <a:ln>
            <a:solidFill>
              <a:srgbClr val="8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2878676" y="1866911"/>
            <a:ext cx="1528997" cy="646331"/>
          </a:xfrm>
          <a:prstGeom prst="rect">
            <a:avLst/>
          </a:prstGeom>
          <a:noFill/>
        </p:spPr>
        <p:txBody>
          <a:bodyPr wrap="square" rtlCol="1">
            <a:spAutoFit/>
          </a:bodyPr>
          <a:lstStyle/>
          <a:p>
            <a:pPr algn="ctr"/>
            <a:r>
              <a:rPr lang="en-US" b="1" dirty="0" smtClean="0"/>
              <a:t>Contribution to binding</a:t>
            </a:r>
            <a:endParaRPr lang="he-IL" b="1" dirty="0"/>
          </a:p>
        </p:txBody>
      </p:sp>
      <p:sp>
        <p:nvSpPr>
          <p:cNvPr id="7" name="Pentagon 8"/>
          <p:cNvSpPr/>
          <p:nvPr/>
        </p:nvSpPr>
        <p:spPr>
          <a:xfrm>
            <a:off x="-2951" y="185541"/>
            <a:ext cx="5565551"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itle 1"/>
          <p:cNvSpPr txBox="1">
            <a:spLocks/>
          </p:cNvSpPr>
          <p:nvPr/>
        </p:nvSpPr>
        <p:spPr>
          <a:xfrm>
            <a:off x="192471" y="178072"/>
            <a:ext cx="4931980"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Check results for:</a:t>
            </a:r>
            <a:endParaRPr lang="he-IL" sz="5400" b="1" dirty="0">
              <a:ln>
                <a:solidFill>
                  <a:sysClr val="windowText" lastClr="000000"/>
                </a:solidFill>
              </a:ln>
              <a:solidFill>
                <a:schemeClr val="bg1"/>
              </a:solidFill>
              <a:effectLst>
                <a:innerShdw blurRad="114300">
                  <a:prstClr val="black"/>
                </a:innerShdw>
              </a:effectLst>
            </a:endParaRPr>
          </a:p>
        </p:txBody>
      </p:sp>
      <p:cxnSp>
        <p:nvCxnSpPr>
          <p:cNvPr id="15" name="Straight Connector 14"/>
          <p:cNvCxnSpPr/>
          <p:nvPr/>
        </p:nvCxnSpPr>
        <p:spPr>
          <a:xfrm flipH="1">
            <a:off x="-2951" y="2984197"/>
            <a:ext cx="38278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69982" y="-12700"/>
            <a:ext cx="0" cy="26799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86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872"/>
          <a:stretch/>
        </p:blipFill>
        <p:spPr>
          <a:xfrm>
            <a:off x="-11017" y="2390059"/>
            <a:ext cx="5754592" cy="44679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575" y="2393705"/>
            <a:ext cx="6448426" cy="4464295"/>
          </a:xfrm>
          <a:prstGeom prst="rect">
            <a:avLst/>
          </a:prstGeom>
        </p:spPr>
      </p:pic>
      <p:sp>
        <p:nvSpPr>
          <p:cNvPr id="7" name="Rectangle 6"/>
          <p:cNvSpPr/>
          <p:nvPr/>
        </p:nvSpPr>
        <p:spPr>
          <a:xfrm>
            <a:off x="-11017" y="1"/>
            <a:ext cx="12203017" cy="2390058"/>
          </a:xfrm>
          <a:prstGeom prst="rect">
            <a:avLst/>
          </a:prstGeom>
          <a:solidFill>
            <a:schemeClr val="accent1"/>
          </a:solidFill>
          <a:ln>
            <a:solidFill>
              <a:schemeClr val="accent1">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itle 1"/>
          <p:cNvSpPr>
            <a:spLocks noGrp="1"/>
          </p:cNvSpPr>
          <p:nvPr>
            <p:ph type="title"/>
          </p:nvPr>
        </p:nvSpPr>
        <p:spPr>
          <a:xfrm>
            <a:off x="476250" y="108566"/>
            <a:ext cx="11382375" cy="2234584"/>
          </a:xfrm>
        </p:spPr>
        <p:txBody>
          <a:bodyPr>
            <a:noAutofit/>
          </a:bodyPr>
          <a:lstStyle/>
          <a:p>
            <a:pPr algn="ctr" rtl="0"/>
            <a:r>
              <a:rPr lang="en-US" sz="6000" b="1" dirty="0" smtClean="0">
                <a:ln>
                  <a:solidFill>
                    <a:sysClr val="windowText" lastClr="000000"/>
                  </a:solidFill>
                </a:ln>
                <a:solidFill>
                  <a:schemeClr val="bg1"/>
                </a:solidFill>
                <a:effectLst>
                  <a:innerShdw blurRad="114300">
                    <a:prstClr val="black"/>
                  </a:innerShdw>
                </a:effectLst>
              </a:rPr>
              <a:t>High-Throughput Drug Screening</a:t>
            </a:r>
            <a:br>
              <a:rPr lang="en-US" sz="6000" b="1" dirty="0" smtClean="0">
                <a:ln>
                  <a:solidFill>
                    <a:sysClr val="windowText" lastClr="000000"/>
                  </a:solidFill>
                </a:ln>
                <a:solidFill>
                  <a:schemeClr val="bg1"/>
                </a:solidFill>
                <a:effectLst>
                  <a:innerShdw blurRad="114300">
                    <a:prstClr val="black"/>
                  </a:innerShdw>
                </a:effectLst>
              </a:rPr>
            </a:br>
            <a:r>
              <a:rPr lang="en-US" sz="6000" b="1" dirty="0" smtClean="0">
                <a:ln>
                  <a:solidFill>
                    <a:sysClr val="windowText" lastClr="000000"/>
                  </a:solidFill>
                </a:ln>
                <a:solidFill>
                  <a:schemeClr val="bg1"/>
                </a:solidFill>
                <a:effectLst>
                  <a:innerShdw blurRad="114300">
                    <a:prstClr val="black"/>
                  </a:innerShdw>
                </a:effectLst>
              </a:rPr>
              <a:t>(HTS)</a:t>
            </a:r>
            <a:endParaRPr lang="he-IL" sz="60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204813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on Yariv\Picture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56" y="3517132"/>
            <a:ext cx="2395538" cy="23780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894971" y="3140629"/>
            <a:ext cx="3125321" cy="3043548"/>
          </a:xfrm>
          <a:prstGeom prst="ellipse">
            <a:avLst/>
          </a:prstGeom>
          <a:gradFill flip="none" rotWithShape="1">
            <a:gsLst>
              <a:gs pos="0">
                <a:schemeClr val="accent4">
                  <a:lumMod val="20000"/>
                  <a:lumOff val="80000"/>
                </a:schemeClr>
              </a:gs>
              <a:gs pos="45000">
                <a:schemeClr val="accent4">
                  <a:alpha val="50000"/>
                  <a:lumMod val="100000"/>
                </a:schemeClr>
              </a:gs>
              <a:gs pos="74000">
                <a:schemeClr val="accent4">
                  <a:lumMod val="40000"/>
                  <a:lumOff val="60000"/>
                  <a:alpha val="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8" name="Oval 17"/>
          <p:cNvSpPr/>
          <p:nvPr/>
        </p:nvSpPr>
        <p:spPr>
          <a:xfrm>
            <a:off x="2315975" y="4571450"/>
            <a:ext cx="15557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Oval 16"/>
          <p:cNvSpPr/>
          <p:nvPr/>
        </p:nvSpPr>
        <p:spPr>
          <a:xfrm>
            <a:off x="2243887" y="5032059"/>
            <a:ext cx="9658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3427864" y="5120826"/>
            <a:ext cx="159342" cy="45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880" y="2952243"/>
            <a:ext cx="937598" cy="8257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76" y="2328365"/>
            <a:ext cx="1006671" cy="852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997" y="3570787"/>
            <a:ext cx="1295481" cy="732413"/>
          </a:xfrm>
          <a:prstGeom prst="rect">
            <a:avLst/>
          </a:prstGeom>
        </p:spPr>
      </p:pic>
      <p:sp>
        <p:nvSpPr>
          <p:cNvPr id="9" name="Oval 8"/>
          <p:cNvSpPr/>
          <p:nvPr/>
        </p:nvSpPr>
        <p:spPr>
          <a:xfrm>
            <a:off x="2262816" y="4479830"/>
            <a:ext cx="744423" cy="246742"/>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10" name="Oval 9"/>
          <p:cNvSpPr/>
          <p:nvPr/>
        </p:nvSpPr>
        <p:spPr>
          <a:xfrm>
            <a:off x="2262815" y="4320310"/>
            <a:ext cx="744423" cy="246742"/>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cxnSp>
        <p:nvCxnSpPr>
          <p:cNvPr id="12" name="Straight Connector 11"/>
          <p:cNvCxnSpPr>
            <a:stCxn id="9" idx="6"/>
            <a:endCxn id="10" idx="6"/>
          </p:cNvCxnSpPr>
          <p:nvPr/>
        </p:nvCxnSpPr>
        <p:spPr>
          <a:xfrm flipH="1" flipV="1">
            <a:off x="3007238" y="4443681"/>
            <a:ext cx="1" cy="15952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a:stCxn id="10" idx="2"/>
            <a:endCxn id="9" idx="2"/>
          </p:cNvCxnSpPr>
          <p:nvPr/>
        </p:nvCxnSpPr>
        <p:spPr>
          <a:xfrm>
            <a:off x="2262815" y="4443681"/>
            <a:ext cx="1" cy="159520"/>
          </a:xfrm>
          <a:prstGeom prst="line">
            <a:avLst/>
          </a:prstGeom>
          <a:ln w="12700"/>
        </p:spPr>
        <p:style>
          <a:lnRef idx="1">
            <a:schemeClr val="dk1"/>
          </a:lnRef>
          <a:fillRef idx="0">
            <a:schemeClr val="dk1"/>
          </a:fillRef>
          <a:effectRef idx="0">
            <a:schemeClr val="dk1"/>
          </a:effectRef>
          <a:fontRef idx="minor">
            <a:schemeClr val="tx1"/>
          </a:fontRef>
        </p:style>
      </p:cxnSp>
      <p:sp>
        <p:nvSpPr>
          <p:cNvPr id="15" name="Oval 14"/>
          <p:cNvSpPr/>
          <p:nvPr/>
        </p:nvSpPr>
        <p:spPr>
          <a:xfrm>
            <a:off x="2607177" y="4593048"/>
            <a:ext cx="107096" cy="53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p:cNvSpPr/>
          <p:nvPr/>
        </p:nvSpPr>
        <p:spPr>
          <a:xfrm>
            <a:off x="1892114" y="5059926"/>
            <a:ext cx="215911" cy="5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Oval 28"/>
          <p:cNvSpPr/>
          <p:nvPr/>
        </p:nvSpPr>
        <p:spPr>
          <a:xfrm>
            <a:off x="2724896" y="4577928"/>
            <a:ext cx="792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Oval 29"/>
          <p:cNvSpPr/>
          <p:nvPr/>
        </p:nvSpPr>
        <p:spPr>
          <a:xfrm flipH="1">
            <a:off x="2991822" y="5116764"/>
            <a:ext cx="185062" cy="47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Oval 30"/>
          <p:cNvSpPr/>
          <p:nvPr/>
        </p:nvSpPr>
        <p:spPr>
          <a:xfrm>
            <a:off x="1773584" y="4980642"/>
            <a:ext cx="182248" cy="52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p:cNvSpPr/>
          <p:nvPr/>
        </p:nvSpPr>
        <p:spPr>
          <a:xfrm>
            <a:off x="1580574" y="4886852"/>
            <a:ext cx="895764" cy="291789"/>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33" name="Oval 32"/>
          <p:cNvSpPr/>
          <p:nvPr/>
        </p:nvSpPr>
        <p:spPr>
          <a:xfrm>
            <a:off x="1580573" y="4653661"/>
            <a:ext cx="895764" cy="291789"/>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cxnSp>
        <p:nvCxnSpPr>
          <p:cNvPr id="34" name="Straight Connector 33"/>
          <p:cNvCxnSpPr>
            <a:stCxn id="32" idx="6"/>
            <a:endCxn id="33" idx="6"/>
          </p:cNvCxnSpPr>
          <p:nvPr/>
        </p:nvCxnSpPr>
        <p:spPr>
          <a:xfrm flipH="1" flipV="1">
            <a:off x="2476337" y="4799556"/>
            <a:ext cx="1" cy="23319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a:stCxn id="33" idx="2"/>
            <a:endCxn id="32" idx="2"/>
          </p:cNvCxnSpPr>
          <p:nvPr/>
        </p:nvCxnSpPr>
        <p:spPr>
          <a:xfrm>
            <a:off x="1580573" y="4799556"/>
            <a:ext cx="1" cy="233191"/>
          </a:xfrm>
          <a:prstGeom prst="line">
            <a:avLst/>
          </a:prstGeom>
          <a:ln w="12700"/>
        </p:spPr>
        <p:style>
          <a:lnRef idx="1">
            <a:schemeClr val="dk1"/>
          </a:lnRef>
          <a:fillRef idx="0">
            <a:schemeClr val="dk1"/>
          </a:fillRef>
          <a:effectRef idx="0">
            <a:schemeClr val="dk1"/>
          </a:effectRef>
          <a:fontRef idx="minor">
            <a:schemeClr val="tx1"/>
          </a:fontRef>
        </p:style>
      </p:cxnSp>
      <p:sp>
        <p:nvSpPr>
          <p:cNvPr id="36" name="Oval 35"/>
          <p:cNvSpPr/>
          <p:nvPr/>
        </p:nvSpPr>
        <p:spPr>
          <a:xfrm>
            <a:off x="2890841" y="4973883"/>
            <a:ext cx="286044" cy="58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Oval 36"/>
          <p:cNvSpPr/>
          <p:nvPr/>
        </p:nvSpPr>
        <p:spPr>
          <a:xfrm>
            <a:off x="2716889" y="5132922"/>
            <a:ext cx="17395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Oval 55"/>
          <p:cNvSpPr/>
          <p:nvPr/>
        </p:nvSpPr>
        <p:spPr>
          <a:xfrm>
            <a:off x="2538059" y="4923002"/>
            <a:ext cx="1092593" cy="387525"/>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57" name="Oval 56"/>
          <p:cNvSpPr/>
          <p:nvPr/>
        </p:nvSpPr>
        <p:spPr>
          <a:xfrm>
            <a:off x="2538058" y="4689811"/>
            <a:ext cx="1092593" cy="387525"/>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cxnSp>
        <p:nvCxnSpPr>
          <p:cNvPr id="58" name="Straight Connector 57"/>
          <p:cNvCxnSpPr>
            <a:stCxn id="56" idx="6"/>
            <a:endCxn id="57" idx="6"/>
          </p:cNvCxnSpPr>
          <p:nvPr/>
        </p:nvCxnSpPr>
        <p:spPr>
          <a:xfrm flipH="1" flipV="1">
            <a:off x="3630651" y="4883574"/>
            <a:ext cx="1" cy="233191"/>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p:cNvCxnSpPr>
            <a:stCxn id="57" idx="2"/>
            <a:endCxn id="56" idx="2"/>
          </p:cNvCxnSpPr>
          <p:nvPr/>
        </p:nvCxnSpPr>
        <p:spPr>
          <a:xfrm>
            <a:off x="2538058" y="4883574"/>
            <a:ext cx="1" cy="233191"/>
          </a:xfrm>
          <a:prstGeom prst="line">
            <a:avLst/>
          </a:prstGeom>
          <a:ln w="12700"/>
        </p:spPr>
        <p:style>
          <a:lnRef idx="1">
            <a:schemeClr val="dk1"/>
          </a:lnRef>
          <a:fillRef idx="0">
            <a:schemeClr val="dk1"/>
          </a:fillRef>
          <a:effectRef idx="0">
            <a:schemeClr val="dk1"/>
          </a:effectRef>
          <a:fontRef idx="minor">
            <a:schemeClr val="tx1"/>
          </a:fontRef>
        </p:style>
      </p:cxnSp>
      <p:sp>
        <p:nvSpPr>
          <p:cNvPr id="100" name="Bent Arrow 99"/>
          <p:cNvSpPr/>
          <p:nvPr/>
        </p:nvSpPr>
        <p:spPr>
          <a:xfrm rot="5400000">
            <a:off x="2023845" y="3412627"/>
            <a:ext cx="877075" cy="782367"/>
          </a:xfrm>
          <a:prstGeom prst="bentArrow">
            <a:avLst>
              <a:gd name="adj1" fmla="val 16380"/>
              <a:gd name="adj2" fmla="val 25000"/>
              <a:gd name="adj3" fmla="val 25000"/>
              <a:gd name="adj4" fmla="val 842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17" y="3191999"/>
            <a:ext cx="842095" cy="1381563"/>
          </a:xfrm>
          <a:prstGeom prst="rect">
            <a:avLst/>
          </a:prstGeom>
        </p:spPr>
      </p:pic>
      <p:sp>
        <p:nvSpPr>
          <p:cNvPr id="117" name="Right Arrow 116"/>
          <p:cNvSpPr/>
          <p:nvPr/>
        </p:nvSpPr>
        <p:spPr>
          <a:xfrm>
            <a:off x="3630273" y="4542042"/>
            <a:ext cx="398133" cy="369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Right Arrow 119"/>
          <p:cNvSpPr/>
          <p:nvPr/>
        </p:nvSpPr>
        <p:spPr>
          <a:xfrm>
            <a:off x="6205628" y="4521126"/>
            <a:ext cx="1406073" cy="3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33" name="Diagram 132"/>
          <p:cNvGraphicFramePr/>
          <p:nvPr>
            <p:extLst>
              <p:ext uri="{D42A27DB-BD31-4B8C-83A1-F6EECF244321}">
                <p14:modId xmlns:p14="http://schemas.microsoft.com/office/powerpoint/2010/main" val="2154027128"/>
              </p:ext>
            </p:extLst>
          </p:nvPr>
        </p:nvGraphicFramePr>
        <p:xfrm>
          <a:off x="0" y="9653"/>
          <a:ext cx="12192000" cy="21634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4" name="Right Arrow 133"/>
          <p:cNvSpPr/>
          <p:nvPr/>
        </p:nvSpPr>
        <p:spPr>
          <a:xfrm>
            <a:off x="9106690" y="4513760"/>
            <a:ext cx="1149111" cy="3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1816401" y="5277440"/>
            <a:ext cx="1553630" cy="646331"/>
          </a:xfrm>
          <a:prstGeom prst="rect">
            <a:avLst/>
          </a:prstGeom>
          <a:noFill/>
        </p:spPr>
        <p:txBody>
          <a:bodyPr wrap="none" rtlCol="1">
            <a:spAutoFit/>
          </a:bodyPr>
          <a:lstStyle/>
          <a:p>
            <a:r>
              <a:rPr lang="en-US" dirty="0" smtClean="0"/>
              <a:t>Binding Assays</a:t>
            </a:r>
          </a:p>
          <a:p>
            <a:r>
              <a:rPr lang="en-US" dirty="0" smtClean="0"/>
              <a:t>Activity Assays</a:t>
            </a:r>
          </a:p>
        </p:txBody>
      </p:sp>
      <p:sp>
        <p:nvSpPr>
          <p:cNvPr id="43" name="TextBox 42"/>
          <p:cNvSpPr txBox="1"/>
          <p:nvPr/>
        </p:nvSpPr>
        <p:spPr>
          <a:xfrm>
            <a:off x="8956729" y="4845472"/>
            <a:ext cx="1361868" cy="646331"/>
          </a:xfrm>
          <a:prstGeom prst="rect">
            <a:avLst/>
          </a:prstGeom>
          <a:noFill/>
        </p:spPr>
        <p:txBody>
          <a:bodyPr wrap="square" rtlCol="1">
            <a:spAutoFit/>
          </a:bodyPr>
          <a:lstStyle/>
          <a:p>
            <a:pPr algn="ctr" rtl="0"/>
            <a:r>
              <a:rPr lang="en-US" dirty="0" smtClean="0"/>
              <a:t>Synthesis of analogs</a:t>
            </a:r>
          </a:p>
        </p:txBody>
      </p:sp>
      <p:sp>
        <p:nvSpPr>
          <p:cNvPr id="44" name="TextBox 43"/>
          <p:cNvSpPr txBox="1"/>
          <p:nvPr/>
        </p:nvSpPr>
        <p:spPr>
          <a:xfrm>
            <a:off x="6190030" y="4910862"/>
            <a:ext cx="1482026" cy="646331"/>
          </a:xfrm>
          <a:prstGeom prst="rect">
            <a:avLst/>
          </a:prstGeom>
          <a:noFill/>
        </p:spPr>
        <p:txBody>
          <a:bodyPr wrap="square" rtlCol="1">
            <a:spAutoFit/>
          </a:bodyPr>
          <a:lstStyle/>
          <a:p>
            <a:pPr algn="ctr" rtl="0"/>
            <a:r>
              <a:rPr lang="en-US" dirty="0" smtClean="0"/>
              <a:t>Validation</a:t>
            </a:r>
            <a:r>
              <a:rPr lang="en-US" dirty="0"/>
              <a:t> </a:t>
            </a:r>
            <a:r>
              <a:rPr lang="en-US" dirty="0" smtClean="0"/>
              <a:t>of </a:t>
            </a:r>
          </a:p>
          <a:p>
            <a:pPr algn="ctr" rtl="0"/>
            <a:r>
              <a:rPr lang="en-US" dirty="0" smtClean="0"/>
              <a:t>HTS hits</a:t>
            </a: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8591" y="3767464"/>
            <a:ext cx="2173100" cy="1841099"/>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62850" y="2438445"/>
            <a:ext cx="1758535" cy="1388750"/>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75276" y="3667435"/>
            <a:ext cx="1624790" cy="1624790"/>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73991" y="5321483"/>
            <a:ext cx="2318009" cy="1367625"/>
          </a:xfrm>
          <a:prstGeom prst="rect">
            <a:avLst/>
          </a:prstGeom>
        </p:spPr>
      </p:pic>
    </p:spTree>
    <p:extLst>
      <p:ext uri="{BB962C8B-B14F-4D97-AF65-F5344CB8AC3E}">
        <p14:creationId xmlns:p14="http://schemas.microsoft.com/office/powerpoint/2010/main" val="351142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21" y="1544090"/>
            <a:ext cx="10515600" cy="4351338"/>
          </a:xfrm>
        </p:spPr>
        <p:txBody>
          <a:bodyPr/>
          <a:lstStyle/>
          <a:p>
            <a:pPr algn="l" rtl="0"/>
            <a:r>
              <a:rPr lang="en-US" dirty="0" smtClean="0"/>
              <a:t>Expensive &amp; wasteful</a:t>
            </a:r>
          </a:p>
          <a:p>
            <a:pPr marL="0" indent="0" algn="l" rtl="0">
              <a:buNone/>
            </a:pPr>
            <a:endParaRPr lang="en-US" dirty="0" smtClean="0"/>
          </a:p>
          <a:p>
            <a:pPr algn="l" rtl="0"/>
            <a:r>
              <a:rPr lang="en-US" dirty="0" smtClean="0"/>
              <a:t>Finding a suitable assay is difficult.</a:t>
            </a:r>
          </a:p>
          <a:p>
            <a:pPr marL="0" indent="0" algn="l" rtl="0">
              <a:buNone/>
            </a:pPr>
            <a:endParaRPr lang="en-US" dirty="0" smtClean="0"/>
          </a:p>
        </p:txBody>
      </p:sp>
      <p:sp>
        <p:nvSpPr>
          <p:cNvPr id="6" name="Pentagon 5"/>
          <p:cNvSpPr/>
          <p:nvPr/>
        </p:nvSpPr>
        <p:spPr>
          <a:xfrm>
            <a:off x="447" y="184765"/>
            <a:ext cx="6619428" cy="1247509"/>
          </a:xfrm>
          <a:prstGeom prst="homePlate">
            <a:avLst/>
          </a:prstGeom>
          <a:solidFill>
            <a:srgbClr val="C00000"/>
          </a:solidFill>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itle 1"/>
          <p:cNvSpPr txBox="1">
            <a:spLocks/>
          </p:cNvSpPr>
          <p:nvPr/>
        </p:nvSpPr>
        <p:spPr>
          <a:xfrm>
            <a:off x="0" y="18309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Limitation of HTS</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33769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47" y="184765"/>
            <a:ext cx="10477500"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itle 1"/>
          <p:cNvSpPr txBox="1">
            <a:spLocks/>
          </p:cNvSpPr>
          <p:nvPr/>
        </p:nvSpPr>
        <p:spPr>
          <a:xfrm>
            <a:off x="0" y="18309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Virtual Screening</a:t>
            </a:r>
            <a:endParaRPr lang="he-IL" sz="5400" b="1" dirty="0">
              <a:ln>
                <a:solidFill>
                  <a:sysClr val="windowText" lastClr="000000"/>
                </a:solidFill>
              </a:ln>
              <a:solidFill>
                <a:schemeClr val="bg1"/>
              </a:solidFill>
              <a:effectLst>
                <a:innerShdw blurRad="114300">
                  <a:prstClr val="black"/>
                </a:innerShdw>
              </a:effectLst>
            </a:endParaRPr>
          </a:p>
        </p:txBody>
      </p:sp>
      <p:sp>
        <p:nvSpPr>
          <p:cNvPr id="10" name="Content Placeholder 2"/>
          <p:cNvSpPr>
            <a:spLocks noGrp="1"/>
          </p:cNvSpPr>
          <p:nvPr>
            <p:ph idx="1"/>
          </p:nvPr>
        </p:nvSpPr>
        <p:spPr>
          <a:xfrm>
            <a:off x="453697" y="1877278"/>
            <a:ext cx="10341303" cy="3050322"/>
          </a:xfrm>
        </p:spPr>
        <p:txBody>
          <a:bodyPr/>
          <a:lstStyle/>
          <a:p>
            <a:pPr algn="l" rtl="0"/>
            <a:r>
              <a:rPr lang="en-US" dirty="0" smtClean="0"/>
              <a:t>Most common use of docking is in virtual screening.</a:t>
            </a:r>
          </a:p>
          <a:p>
            <a:pPr marL="0" indent="0" algn="l" rtl="0">
              <a:buNone/>
            </a:pPr>
            <a:endParaRPr lang="en-US" dirty="0" smtClean="0"/>
          </a:p>
          <a:p>
            <a:pPr algn="l" rtl="0"/>
            <a:r>
              <a:rPr lang="en-US" dirty="0" smtClean="0"/>
              <a:t>Dock each compound in the combinatorial library.</a:t>
            </a:r>
          </a:p>
          <a:p>
            <a:pPr marL="0" indent="0" algn="l" rtl="0">
              <a:buNone/>
            </a:pPr>
            <a:endParaRPr lang="en-US" dirty="0" smtClean="0"/>
          </a:p>
          <a:p>
            <a:pPr algn="l" rtl="0"/>
            <a:r>
              <a:rPr lang="en-US" dirty="0" smtClean="0"/>
              <a:t>Can screen millions to tens of millions of small molecules.</a:t>
            </a:r>
          </a:p>
        </p:txBody>
      </p:sp>
      <p:sp>
        <p:nvSpPr>
          <p:cNvPr id="11" name="Rounded Rectangle 10"/>
          <p:cNvSpPr/>
          <p:nvPr/>
        </p:nvSpPr>
        <p:spPr>
          <a:xfrm>
            <a:off x="184806" y="5143500"/>
            <a:ext cx="11740493" cy="1321149"/>
          </a:xfrm>
          <a:prstGeom prst="roundRect">
            <a:avLst/>
          </a:prstGeom>
          <a:solidFill>
            <a:schemeClr val="accent6"/>
          </a:solidFill>
          <a:ln>
            <a:solidFill>
              <a:schemeClr val="accent6">
                <a:lumMod val="75000"/>
              </a:schemeClr>
            </a:solidFill>
          </a:ln>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itle 1"/>
          <p:cNvSpPr>
            <a:spLocks noGrp="1"/>
          </p:cNvSpPr>
          <p:nvPr>
            <p:ph type="title"/>
          </p:nvPr>
        </p:nvSpPr>
        <p:spPr>
          <a:xfrm>
            <a:off x="358228" y="5245099"/>
            <a:ext cx="11325772" cy="1194149"/>
          </a:xfrm>
        </p:spPr>
        <p:txBody>
          <a:bodyPr>
            <a:normAutofit/>
          </a:bodyPr>
          <a:lstStyle/>
          <a:p>
            <a:pPr algn="ctr" rtl="0"/>
            <a:r>
              <a:rPr lang="en-US" sz="4800" b="1" dirty="0" smtClean="0">
                <a:ln>
                  <a:solidFill>
                    <a:sysClr val="windowText" lastClr="000000"/>
                  </a:solidFill>
                </a:ln>
                <a:solidFill>
                  <a:schemeClr val="bg1"/>
                </a:solidFill>
                <a:effectLst>
                  <a:innerShdw blurRad="114300">
                    <a:prstClr val="black"/>
                  </a:innerShdw>
                </a:effectLst>
              </a:rPr>
              <a:t>Average success rate: 10% of screening hits</a:t>
            </a:r>
            <a:endParaRPr lang="he-IL" sz="48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353809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964"/>
            <a:ext cx="5410036" cy="5410036"/>
          </a:xfrm>
        </p:spPr>
      </p:pic>
      <p:sp>
        <p:nvSpPr>
          <p:cNvPr id="5" name="Pentagon 4"/>
          <p:cNvSpPr/>
          <p:nvPr/>
        </p:nvSpPr>
        <p:spPr>
          <a:xfrm>
            <a:off x="447" y="184765"/>
            <a:ext cx="10477500"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itle 1"/>
          <p:cNvSpPr txBox="1">
            <a:spLocks/>
          </p:cNvSpPr>
          <p:nvPr/>
        </p:nvSpPr>
        <p:spPr>
          <a:xfrm>
            <a:off x="0" y="18309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What is molecular docking?</a:t>
            </a:r>
            <a:endParaRPr lang="he-IL" sz="5400" b="1" dirty="0">
              <a:ln>
                <a:solidFill>
                  <a:sysClr val="windowText" lastClr="000000"/>
                </a:solidFill>
              </a:ln>
              <a:solidFill>
                <a:schemeClr val="bg1"/>
              </a:solidFill>
              <a:effectLst>
                <a:innerShdw blurRad="114300">
                  <a:prstClr val="black"/>
                </a:innerShdw>
              </a:effectLst>
            </a:endParaRPr>
          </a:p>
        </p:txBody>
      </p:sp>
      <p:sp>
        <p:nvSpPr>
          <p:cNvPr id="8" name="Content Placeholder 2"/>
          <p:cNvSpPr txBox="1">
            <a:spLocks/>
          </p:cNvSpPr>
          <p:nvPr/>
        </p:nvSpPr>
        <p:spPr>
          <a:xfrm>
            <a:off x="5508852" y="1447964"/>
            <a:ext cx="5073869" cy="523661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smtClean="0"/>
              <a:t>Determine the position and orientation of small molecule (ligand) inside receptor.</a:t>
            </a:r>
          </a:p>
          <a:p>
            <a:pPr marL="0" indent="0" algn="l" rtl="0">
              <a:buNone/>
            </a:pPr>
            <a:endParaRPr lang="en-US" dirty="0" smtClean="0"/>
          </a:p>
          <a:p>
            <a:pPr algn="l" rtl="0"/>
            <a:r>
              <a:rPr lang="en-US" dirty="0" smtClean="0"/>
              <a:t>Receptor is usually a protein, but can also be polynucleotide.</a:t>
            </a:r>
          </a:p>
        </p:txBody>
      </p:sp>
    </p:spTree>
    <p:extLst>
      <p:ext uri="{BB962C8B-B14F-4D97-AF65-F5344CB8AC3E}">
        <p14:creationId xmlns:p14="http://schemas.microsoft.com/office/powerpoint/2010/main" val="406626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338" y="2555293"/>
            <a:ext cx="5208255" cy="434021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0508" r="18326"/>
          <a:stretch/>
        </p:blipFill>
        <p:spPr>
          <a:xfrm>
            <a:off x="8468299" y="2393373"/>
            <a:ext cx="3277012" cy="4464627"/>
          </a:xfrm>
          <a:prstGeom prst="rect">
            <a:avLst/>
          </a:prstGeom>
        </p:spPr>
      </p:pic>
      <p:sp>
        <p:nvSpPr>
          <p:cNvPr id="3" name="Content Placeholder 2"/>
          <p:cNvSpPr>
            <a:spLocks noGrp="1"/>
          </p:cNvSpPr>
          <p:nvPr>
            <p:ph idx="1"/>
          </p:nvPr>
        </p:nvSpPr>
        <p:spPr>
          <a:xfrm>
            <a:off x="838200" y="1418002"/>
            <a:ext cx="10515600" cy="4351338"/>
          </a:xfrm>
        </p:spPr>
        <p:txBody>
          <a:bodyPr/>
          <a:lstStyle/>
          <a:p>
            <a:pPr algn="l" rtl="0"/>
            <a:r>
              <a:rPr lang="en-US" dirty="0" smtClean="0"/>
              <a:t>Requires high resolution 3 dimensional structure of the receptor.</a:t>
            </a:r>
          </a:p>
          <a:p>
            <a:pPr algn="l" rtl="0"/>
            <a:r>
              <a:rPr lang="en-US" dirty="0" smtClean="0"/>
              <a:t>Better then 4Å resolution structure. </a:t>
            </a:r>
          </a:p>
          <a:p>
            <a:pPr algn="l" rtl="0"/>
            <a:r>
              <a:rPr lang="en-US" dirty="0"/>
              <a:t>X-ray crystallography is </a:t>
            </a:r>
            <a:r>
              <a:rPr lang="en-US" dirty="0" smtClean="0"/>
              <a:t>the most common source.</a:t>
            </a:r>
            <a:endParaRPr lang="en-US" dirty="0"/>
          </a:p>
          <a:p>
            <a:pPr algn="l" rtl="0"/>
            <a:endParaRPr lang="en-US" dirty="0" smtClean="0"/>
          </a:p>
          <a:p>
            <a:pPr algn="l" rtl="0"/>
            <a:endParaRPr lang="he-IL"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96" y="2591863"/>
            <a:ext cx="5292688" cy="4410574"/>
          </a:xfrm>
          <a:prstGeom prst="rect">
            <a:avLst/>
          </a:prstGeom>
        </p:spPr>
      </p:pic>
      <p:sp>
        <p:nvSpPr>
          <p:cNvPr id="4" name="TextBox 3"/>
          <p:cNvSpPr txBox="1"/>
          <p:nvPr/>
        </p:nvSpPr>
        <p:spPr>
          <a:xfrm>
            <a:off x="2569313" y="6359703"/>
            <a:ext cx="651653" cy="369332"/>
          </a:xfrm>
          <a:prstGeom prst="rect">
            <a:avLst/>
          </a:prstGeom>
          <a:noFill/>
        </p:spPr>
        <p:txBody>
          <a:bodyPr wrap="none" rtlCol="1">
            <a:spAutoFit/>
          </a:bodyPr>
          <a:lstStyle/>
          <a:p>
            <a:r>
              <a:rPr lang="en-US" dirty="0" err="1" smtClean="0"/>
              <a:t>ThyA</a:t>
            </a:r>
            <a:endParaRPr lang="he-IL" dirty="0"/>
          </a:p>
        </p:txBody>
      </p:sp>
      <p:sp>
        <p:nvSpPr>
          <p:cNvPr id="8" name="TextBox 7"/>
          <p:cNvSpPr txBox="1"/>
          <p:nvPr/>
        </p:nvSpPr>
        <p:spPr>
          <a:xfrm>
            <a:off x="9854143" y="6410935"/>
            <a:ext cx="683200" cy="369332"/>
          </a:xfrm>
          <a:prstGeom prst="rect">
            <a:avLst/>
          </a:prstGeom>
          <a:noFill/>
        </p:spPr>
        <p:txBody>
          <a:bodyPr wrap="none" rtlCol="1">
            <a:spAutoFit/>
          </a:bodyPr>
          <a:lstStyle/>
          <a:p>
            <a:r>
              <a:rPr lang="el-GR" dirty="0" smtClean="0"/>
              <a:t>β</a:t>
            </a:r>
            <a:r>
              <a:rPr lang="en-US" dirty="0" smtClean="0"/>
              <a:t>1AR</a:t>
            </a:r>
            <a:endParaRPr lang="he-IL" dirty="0"/>
          </a:p>
        </p:txBody>
      </p:sp>
      <p:sp>
        <p:nvSpPr>
          <p:cNvPr id="9" name="TextBox 8"/>
          <p:cNvSpPr txBox="1"/>
          <p:nvPr/>
        </p:nvSpPr>
        <p:spPr>
          <a:xfrm>
            <a:off x="6164676" y="6410935"/>
            <a:ext cx="662362" cy="369332"/>
          </a:xfrm>
          <a:prstGeom prst="rect">
            <a:avLst/>
          </a:prstGeom>
          <a:noFill/>
        </p:spPr>
        <p:txBody>
          <a:bodyPr wrap="none" rtlCol="1">
            <a:spAutoFit/>
          </a:bodyPr>
          <a:lstStyle/>
          <a:p>
            <a:r>
              <a:rPr lang="en-US" dirty="0" err="1" smtClean="0"/>
              <a:t>AchE</a:t>
            </a:r>
            <a:endParaRPr lang="he-IL" dirty="0"/>
          </a:p>
        </p:txBody>
      </p:sp>
      <p:sp>
        <p:nvSpPr>
          <p:cNvPr id="11" name="Pentagon 10"/>
          <p:cNvSpPr/>
          <p:nvPr/>
        </p:nvSpPr>
        <p:spPr>
          <a:xfrm>
            <a:off x="0" y="89515"/>
            <a:ext cx="10477500"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itle 1"/>
          <p:cNvSpPr txBox="1">
            <a:spLocks/>
          </p:cNvSpPr>
          <p:nvPr/>
        </p:nvSpPr>
        <p:spPr>
          <a:xfrm>
            <a:off x="-447" y="8784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The Receptor</a:t>
            </a:r>
            <a:endParaRPr lang="he-IL" sz="5400" b="1" dirty="0">
              <a:ln>
                <a:solidFill>
                  <a:sysClr val="windowText" lastClr="000000"/>
                </a:solidFill>
              </a:ln>
              <a:solidFill>
                <a:schemeClr val="bg1"/>
              </a:solidFill>
              <a:effectLst>
                <a:innerShdw blurRad="114300">
                  <a:prstClr val="black"/>
                </a:innerShdw>
              </a:effectLst>
            </a:endParaRPr>
          </a:p>
        </p:txBody>
      </p:sp>
    </p:spTree>
    <p:extLst>
      <p:ext uri="{BB962C8B-B14F-4D97-AF65-F5344CB8AC3E}">
        <p14:creationId xmlns:p14="http://schemas.microsoft.com/office/powerpoint/2010/main" val="350005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74" t="21350" r="12066" b="8962"/>
          <a:stretch/>
        </p:blipFill>
        <p:spPr>
          <a:xfrm>
            <a:off x="7335187" y="1164301"/>
            <a:ext cx="4856813" cy="2758190"/>
          </a:xfrm>
          <a:prstGeom prst="rect">
            <a:avLst/>
          </a:prstGeom>
        </p:spPr>
      </p:pic>
      <p:sp>
        <p:nvSpPr>
          <p:cNvPr id="3" name="Content Placeholder 2"/>
          <p:cNvSpPr>
            <a:spLocks noGrp="1"/>
          </p:cNvSpPr>
          <p:nvPr>
            <p:ph idx="1"/>
          </p:nvPr>
        </p:nvSpPr>
        <p:spPr>
          <a:xfrm>
            <a:off x="0" y="1466957"/>
            <a:ext cx="7131756" cy="942868"/>
          </a:xfrm>
        </p:spPr>
        <p:txBody>
          <a:bodyPr>
            <a:normAutofit/>
          </a:bodyPr>
          <a:lstStyle/>
          <a:p>
            <a:pPr algn="l" rtl="0"/>
            <a:r>
              <a:rPr lang="en-US" sz="2400" dirty="0" smtClean="0"/>
              <a:t>Small molecules – less then </a:t>
            </a:r>
            <a:r>
              <a:rPr lang="en-US" sz="2400" baseline="-10000" dirty="0"/>
              <a:t>~</a:t>
            </a:r>
            <a:r>
              <a:rPr lang="en-US" sz="2400" dirty="0" smtClean="0"/>
              <a:t>500Da.</a:t>
            </a:r>
          </a:p>
          <a:p>
            <a:pPr algn="l" rtl="0"/>
            <a:r>
              <a:rPr lang="en-US" sz="2400" dirty="0" smtClean="0"/>
              <a:t>Rigid – fewer then 9 rotatable bonds.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341" t="3363" r="29806" b="-1210"/>
          <a:stretch/>
        </p:blipFill>
        <p:spPr>
          <a:xfrm>
            <a:off x="692673" y="2998689"/>
            <a:ext cx="2360944" cy="2894168"/>
          </a:xfrm>
          <a:prstGeom prst="rect">
            <a:avLst/>
          </a:prstGeom>
        </p:spPr>
      </p:pic>
      <p:sp>
        <p:nvSpPr>
          <p:cNvPr id="7" name="TextBox 6"/>
          <p:cNvSpPr txBox="1"/>
          <p:nvPr/>
        </p:nvSpPr>
        <p:spPr>
          <a:xfrm>
            <a:off x="1310666" y="5511284"/>
            <a:ext cx="1220206" cy="400110"/>
          </a:xfrm>
          <a:prstGeom prst="rect">
            <a:avLst/>
          </a:prstGeom>
          <a:noFill/>
        </p:spPr>
        <p:txBody>
          <a:bodyPr wrap="none" rtlCol="1">
            <a:spAutoFit/>
          </a:bodyPr>
          <a:lstStyle/>
          <a:p>
            <a:pPr algn="ctr"/>
            <a:r>
              <a:rPr lang="en-US" sz="2000" dirty="0" smtClean="0"/>
              <a:t>Morphine</a:t>
            </a:r>
          </a:p>
        </p:txBody>
      </p:sp>
      <p:sp>
        <p:nvSpPr>
          <p:cNvPr id="8" name="TextBox 7"/>
          <p:cNvSpPr txBox="1"/>
          <p:nvPr/>
        </p:nvSpPr>
        <p:spPr>
          <a:xfrm>
            <a:off x="3400914" y="5864253"/>
            <a:ext cx="1485470" cy="400110"/>
          </a:xfrm>
          <a:prstGeom prst="rect">
            <a:avLst/>
          </a:prstGeom>
          <a:noFill/>
        </p:spPr>
        <p:txBody>
          <a:bodyPr wrap="none" rtlCol="1">
            <a:spAutoFit/>
          </a:bodyPr>
          <a:lstStyle/>
          <a:p>
            <a:pPr algn="ctr"/>
            <a:r>
              <a:rPr lang="en-US" sz="2000" dirty="0" smtClean="0"/>
              <a:t>Paracetamol</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7173" y="4283848"/>
            <a:ext cx="2838939" cy="1763411"/>
          </a:xfrm>
          <a:prstGeom prst="rect">
            <a:avLst/>
          </a:prstGeom>
        </p:spPr>
      </p:pic>
      <p:sp>
        <p:nvSpPr>
          <p:cNvPr id="10" name="TextBox 9"/>
          <p:cNvSpPr txBox="1"/>
          <p:nvPr/>
        </p:nvSpPr>
        <p:spPr>
          <a:xfrm>
            <a:off x="8702918" y="2646293"/>
            <a:ext cx="1682502" cy="400110"/>
          </a:xfrm>
          <a:prstGeom prst="rect">
            <a:avLst/>
          </a:prstGeom>
          <a:noFill/>
        </p:spPr>
        <p:txBody>
          <a:bodyPr wrap="square" rtlCol="1">
            <a:spAutoFit/>
          </a:bodyPr>
          <a:lstStyle/>
          <a:p>
            <a:pPr algn="ctr"/>
            <a:r>
              <a:rPr lang="en-US" sz="2000" dirty="0" err="1" smtClean="0"/>
              <a:t>Retigabine</a:t>
            </a:r>
            <a:endParaRPr lang="en-US" sz="2000"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839" t="17619" r="5580" b="25104"/>
          <a:stretch/>
        </p:blipFill>
        <p:spPr>
          <a:xfrm>
            <a:off x="2713390" y="2284498"/>
            <a:ext cx="4135786" cy="1759423"/>
          </a:xfrm>
          <a:prstGeom prst="rect">
            <a:avLst/>
          </a:prstGeom>
        </p:spPr>
      </p:pic>
      <p:sp>
        <p:nvSpPr>
          <p:cNvPr id="13" name="TextBox 12"/>
          <p:cNvSpPr txBox="1"/>
          <p:nvPr/>
        </p:nvSpPr>
        <p:spPr>
          <a:xfrm>
            <a:off x="3792844" y="3723638"/>
            <a:ext cx="1704150" cy="400110"/>
          </a:xfrm>
          <a:prstGeom prst="rect">
            <a:avLst/>
          </a:prstGeom>
          <a:noFill/>
        </p:spPr>
        <p:txBody>
          <a:bodyPr wrap="square" rtlCol="1">
            <a:spAutoFit/>
          </a:bodyPr>
          <a:lstStyle/>
          <a:p>
            <a:pPr algn="ctr"/>
            <a:r>
              <a:rPr lang="en-US" sz="2000" dirty="0" smtClean="0"/>
              <a:t>Progesterone</a:t>
            </a:r>
            <a:endParaRPr lang="he-IL" sz="2000"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8117" y="3867602"/>
            <a:ext cx="3471135" cy="2335305"/>
          </a:xfrm>
          <a:prstGeom prst="rect">
            <a:avLst/>
          </a:prstGeom>
        </p:spPr>
      </p:pic>
      <p:sp>
        <p:nvSpPr>
          <p:cNvPr id="14" name="TextBox 13"/>
          <p:cNvSpPr txBox="1"/>
          <p:nvPr/>
        </p:nvSpPr>
        <p:spPr>
          <a:xfrm>
            <a:off x="5302239" y="5950716"/>
            <a:ext cx="3115645" cy="400110"/>
          </a:xfrm>
          <a:prstGeom prst="rect">
            <a:avLst/>
          </a:prstGeom>
          <a:noFill/>
        </p:spPr>
        <p:txBody>
          <a:bodyPr wrap="square" rtlCol="1">
            <a:spAutoFit/>
          </a:bodyPr>
          <a:lstStyle/>
          <a:p>
            <a:pPr algn="ctr"/>
            <a:r>
              <a:rPr lang="en-US" sz="2000" dirty="0" smtClean="0"/>
              <a:t>Warfarin (Coumadin)</a:t>
            </a:r>
            <a:endParaRPr lang="he-IL" sz="2000" dirty="0"/>
          </a:p>
        </p:txBody>
      </p:sp>
      <p:sp>
        <p:nvSpPr>
          <p:cNvPr id="15" name="TextBox 14"/>
          <p:cNvSpPr txBox="1"/>
          <p:nvPr/>
        </p:nvSpPr>
        <p:spPr>
          <a:xfrm>
            <a:off x="8725591" y="2936853"/>
            <a:ext cx="1682502" cy="338554"/>
          </a:xfrm>
          <a:prstGeom prst="rect">
            <a:avLst/>
          </a:prstGeom>
          <a:noFill/>
        </p:spPr>
        <p:txBody>
          <a:bodyPr wrap="square" rtlCol="1">
            <a:spAutoFit/>
          </a:bodyPr>
          <a:lstStyle/>
          <a:p>
            <a:pPr algn="ctr"/>
            <a:r>
              <a:rPr lang="en-US" sz="1600" dirty="0" smtClean="0"/>
              <a:t>303Da</a:t>
            </a:r>
          </a:p>
        </p:txBody>
      </p:sp>
      <p:sp>
        <p:nvSpPr>
          <p:cNvPr id="16" name="TextBox 15"/>
          <p:cNvSpPr txBox="1"/>
          <p:nvPr/>
        </p:nvSpPr>
        <p:spPr>
          <a:xfrm>
            <a:off x="3815517" y="4009166"/>
            <a:ext cx="1704150" cy="338554"/>
          </a:xfrm>
          <a:prstGeom prst="rect">
            <a:avLst/>
          </a:prstGeom>
          <a:noFill/>
        </p:spPr>
        <p:txBody>
          <a:bodyPr wrap="square" rtlCol="1">
            <a:spAutoFit/>
          </a:bodyPr>
          <a:lstStyle/>
          <a:p>
            <a:pPr algn="ctr"/>
            <a:r>
              <a:rPr lang="en-US" sz="1600" dirty="0" smtClean="0"/>
              <a:t>314Da</a:t>
            </a:r>
          </a:p>
        </p:txBody>
      </p:sp>
      <p:sp>
        <p:nvSpPr>
          <p:cNvPr id="17" name="TextBox 16"/>
          <p:cNvSpPr txBox="1"/>
          <p:nvPr/>
        </p:nvSpPr>
        <p:spPr>
          <a:xfrm>
            <a:off x="3782812" y="6149248"/>
            <a:ext cx="721672" cy="338554"/>
          </a:xfrm>
          <a:prstGeom prst="rect">
            <a:avLst/>
          </a:prstGeom>
          <a:noFill/>
        </p:spPr>
        <p:txBody>
          <a:bodyPr wrap="none" rtlCol="1">
            <a:spAutoFit/>
          </a:bodyPr>
          <a:lstStyle/>
          <a:p>
            <a:pPr algn="ctr"/>
            <a:r>
              <a:rPr lang="en-US" sz="1600" dirty="0" smtClean="0"/>
              <a:t>151Da</a:t>
            </a:r>
          </a:p>
        </p:txBody>
      </p:sp>
      <p:sp>
        <p:nvSpPr>
          <p:cNvPr id="18" name="TextBox 17"/>
          <p:cNvSpPr txBox="1"/>
          <p:nvPr/>
        </p:nvSpPr>
        <p:spPr>
          <a:xfrm>
            <a:off x="1586771" y="5790818"/>
            <a:ext cx="721672" cy="338554"/>
          </a:xfrm>
          <a:prstGeom prst="rect">
            <a:avLst/>
          </a:prstGeom>
          <a:noFill/>
        </p:spPr>
        <p:txBody>
          <a:bodyPr wrap="none" rtlCol="1">
            <a:spAutoFit/>
          </a:bodyPr>
          <a:lstStyle/>
          <a:p>
            <a:pPr algn="ctr"/>
            <a:r>
              <a:rPr lang="en-US" sz="1600" dirty="0" smtClean="0"/>
              <a:t>285Da</a:t>
            </a:r>
          </a:p>
        </p:txBody>
      </p:sp>
      <p:sp>
        <p:nvSpPr>
          <p:cNvPr id="19" name="TextBox 18"/>
          <p:cNvSpPr txBox="1"/>
          <p:nvPr/>
        </p:nvSpPr>
        <p:spPr>
          <a:xfrm>
            <a:off x="6206090" y="6248870"/>
            <a:ext cx="1267402" cy="338554"/>
          </a:xfrm>
          <a:prstGeom prst="rect">
            <a:avLst/>
          </a:prstGeom>
          <a:noFill/>
        </p:spPr>
        <p:txBody>
          <a:bodyPr wrap="square" rtlCol="1">
            <a:spAutoFit/>
          </a:bodyPr>
          <a:lstStyle/>
          <a:p>
            <a:pPr algn="ctr"/>
            <a:r>
              <a:rPr lang="en-US" sz="1600" dirty="0" smtClean="0"/>
              <a:t>308Da</a:t>
            </a: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12688" r="11001" b="9570"/>
          <a:stretch/>
        </p:blipFill>
        <p:spPr>
          <a:xfrm>
            <a:off x="8047601" y="3403642"/>
            <a:ext cx="4144399" cy="3050581"/>
          </a:xfrm>
          <a:prstGeom prst="rect">
            <a:avLst/>
          </a:prstGeom>
        </p:spPr>
      </p:pic>
      <p:sp>
        <p:nvSpPr>
          <p:cNvPr id="20" name="TextBox 19"/>
          <p:cNvSpPr txBox="1"/>
          <p:nvPr/>
        </p:nvSpPr>
        <p:spPr>
          <a:xfrm>
            <a:off x="9174991" y="5907213"/>
            <a:ext cx="1924171" cy="400110"/>
          </a:xfrm>
          <a:prstGeom prst="rect">
            <a:avLst/>
          </a:prstGeom>
          <a:noFill/>
        </p:spPr>
        <p:txBody>
          <a:bodyPr wrap="square" rtlCol="1">
            <a:spAutoFit/>
          </a:bodyPr>
          <a:lstStyle/>
          <a:p>
            <a:pPr algn="ctr"/>
            <a:r>
              <a:rPr lang="en-US" sz="2000" dirty="0" smtClean="0"/>
              <a:t>Mycophenolate</a:t>
            </a:r>
            <a:endParaRPr lang="he-IL" sz="2000" dirty="0"/>
          </a:p>
        </p:txBody>
      </p:sp>
      <p:sp>
        <p:nvSpPr>
          <p:cNvPr id="21" name="TextBox 20"/>
          <p:cNvSpPr txBox="1"/>
          <p:nvPr/>
        </p:nvSpPr>
        <p:spPr>
          <a:xfrm>
            <a:off x="9463008" y="6195701"/>
            <a:ext cx="1348136" cy="338554"/>
          </a:xfrm>
          <a:prstGeom prst="rect">
            <a:avLst/>
          </a:prstGeom>
          <a:noFill/>
        </p:spPr>
        <p:txBody>
          <a:bodyPr wrap="square" rtlCol="1">
            <a:spAutoFit/>
          </a:bodyPr>
          <a:lstStyle/>
          <a:p>
            <a:pPr algn="ctr"/>
            <a:r>
              <a:rPr lang="en-US" sz="1600" dirty="0" smtClean="0"/>
              <a:t>433Da</a:t>
            </a:r>
          </a:p>
        </p:txBody>
      </p:sp>
      <p:sp>
        <p:nvSpPr>
          <p:cNvPr id="22" name="Pentagon 21"/>
          <p:cNvSpPr/>
          <p:nvPr/>
        </p:nvSpPr>
        <p:spPr>
          <a:xfrm>
            <a:off x="0" y="89515"/>
            <a:ext cx="7473492" cy="1247509"/>
          </a:xfrm>
          <a:prstGeom prst="homePlate">
            <a:avLst/>
          </a:prstGeom>
          <a:scene3d>
            <a:camera prst="orthographicFront"/>
            <a:lightRig rig="chilly" dir="t">
              <a:rot lat="0" lon="0" rev="8100000"/>
            </a:lightRig>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itle 1"/>
          <p:cNvSpPr txBox="1">
            <a:spLocks/>
          </p:cNvSpPr>
          <p:nvPr/>
        </p:nvSpPr>
        <p:spPr>
          <a:xfrm>
            <a:off x="-447" y="87848"/>
            <a:ext cx="10582721" cy="12475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5400" b="1" dirty="0" smtClean="0">
                <a:ln>
                  <a:solidFill>
                    <a:sysClr val="windowText" lastClr="000000"/>
                  </a:solidFill>
                </a:ln>
                <a:solidFill>
                  <a:schemeClr val="bg1"/>
                </a:solidFill>
                <a:effectLst>
                  <a:innerShdw blurRad="114300">
                    <a:prstClr val="black"/>
                  </a:innerShdw>
                </a:effectLst>
              </a:rPr>
              <a:t>The Ligand</a:t>
            </a:r>
            <a:endParaRPr lang="he-IL" sz="5400" b="1" dirty="0">
              <a:ln>
                <a:solidFill>
                  <a:sysClr val="windowText" lastClr="000000"/>
                </a:solidFill>
              </a:ln>
              <a:solidFill>
                <a:schemeClr val="bg1"/>
              </a:solidFill>
              <a:effectLst>
                <a:innerShdw blurRad="114300">
                  <a:prstClr val="black"/>
                </a:innerShdw>
              </a:effectLst>
            </a:endParaRPr>
          </a:p>
        </p:txBody>
      </p:sp>
      <p:sp>
        <p:nvSpPr>
          <p:cNvPr id="11" name="Oval 10"/>
          <p:cNvSpPr/>
          <p:nvPr/>
        </p:nvSpPr>
        <p:spPr>
          <a:xfrm rot="19919005">
            <a:off x="9701875" y="1927633"/>
            <a:ext cx="749785" cy="74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p:cNvSpPr/>
          <p:nvPr/>
        </p:nvSpPr>
        <p:spPr>
          <a:xfrm rot="1800000">
            <a:off x="7857180" y="1596132"/>
            <a:ext cx="673851" cy="410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 name="Straight Connector 26"/>
          <p:cNvCxnSpPr>
            <a:stCxn id="11" idx="1"/>
          </p:cNvCxnSpPr>
          <p:nvPr/>
        </p:nvCxnSpPr>
        <p:spPr>
          <a:xfrm flipH="1" flipV="1">
            <a:off x="9241666" y="2024665"/>
            <a:ext cx="476558" cy="16835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4" idx="6"/>
          </p:cNvCxnSpPr>
          <p:nvPr/>
        </p:nvCxnSpPr>
        <p:spPr>
          <a:xfrm>
            <a:off x="8485891" y="1969702"/>
            <a:ext cx="444351" cy="29741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914139" y="2024665"/>
            <a:ext cx="360431" cy="25983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1" idx="5"/>
          </p:cNvCxnSpPr>
          <p:nvPr/>
        </p:nvCxnSpPr>
        <p:spPr>
          <a:xfrm>
            <a:off x="10435311" y="2412030"/>
            <a:ext cx="476558" cy="15509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911869" y="2567127"/>
            <a:ext cx="203431" cy="364946"/>
          </a:xfrm>
          <a:prstGeom prst="line">
            <a:avLst/>
          </a:prstGeom>
          <a:ln w="38100">
            <a:solidFill>
              <a:srgbClr val="9751C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115300" y="2932073"/>
            <a:ext cx="403600" cy="3504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518900" y="2967119"/>
            <a:ext cx="234251" cy="32772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987351" y="2479012"/>
            <a:ext cx="806631" cy="369332"/>
          </a:xfrm>
          <a:prstGeom prst="rect">
            <a:avLst/>
          </a:prstGeom>
          <a:noFill/>
          <a:ln>
            <a:noFill/>
          </a:ln>
        </p:spPr>
        <p:txBody>
          <a:bodyPr wrap="none" rtlCol="1">
            <a:spAutoFit/>
          </a:bodyPr>
          <a:lstStyle/>
          <a:p>
            <a:r>
              <a:rPr lang="en-US" b="1" dirty="0" smtClean="0">
                <a:ln>
                  <a:solidFill>
                    <a:schemeClr val="tx1"/>
                  </a:solidFill>
                </a:ln>
                <a:solidFill>
                  <a:srgbClr val="9751CB"/>
                </a:solidFill>
              </a:rPr>
              <a:t>Amide</a:t>
            </a:r>
          </a:p>
        </p:txBody>
      </p:sp>
      <p:sp>
        <p:nvSpPr>
          <p:cNvPr id="59" name="TextBox 58"/>
          <p:cNvSpPr txBox="1"/>
          <p:nvPr/>
        </p:nvSpPr>
        <p:spPr>
          <a:xfrm>
            <a:off x="9753975" y="1485951"/>
            <a:ext cx="603050" cy="369332"/>
          </a:xfrm>
          <a:prstGeom prst="rect">
            <a:avLst/>
          </a:prstGeom>
          <a:noFill/>
          <a:ln>
            <a:noFill/>
          </a:ln>
        </p:spPr>
        <p:txBody>
          <a:bodyPr wrap="none" rtlCol="1">
            <a:spAutoFit/>
          </a:bodyPr>
          <a:lstStyle/>
          <a:p>
            <a:r>
              <a:rPr lang="en-US" b="1" dirty="0" smtClean="0">
                <a:ln>
                  <a:solidFill>
                    <a:schemeClr val="tx1"/>
                  </a:solidFill>
                </a:ln>
                <a:solidFill>
                  <a:srgbClr val="FF0000"/>
                </a:solidFill>
              </a:rPr>
              <a:t>Ring</a:t>
            </a:r>
            <a:endParaRPr lang="he-IL" b="1" dirty="0">
              <a:ln>
                <a:solidFill>
                  <a:schemeClr val="tx1"/>
                </a:solidFill>
              </a:ln>
              <a:solidFill>
                <a:srgbClr val="FF0000"/>
              </a:solidFill>
            </a:endParaRPr>
          </a:p>
        </p:txBody>
      </p:sp>
      <p:sp>
        <p:nvSpPr>
          <p:cNvPr id="60" name="TextBox 59"/>
          <p:cNvSpPr txBox="1"/>
          <p:nvPr/>
        </p:nvSpPr>
        <p:spPr>
          <a:xfrm>
            <a:off x="8056864" y="2293030"/>
            <a:ext cx="1110177" cy="369332"/>
          </a:xfrm>
          <a:prstGeom prst="rect">
            <a:avLst/>
          </a:prstGeom>
          <a:noFill/>
          <a:ln>
            <a:noFill/>
          </a:ln>
        </p:spPr>
        <p:txBody>
          <a:bodyPr wrap="none" rtlCol="1">
            <a:spAutoFit/>
          </a:bodyPr>
          <a:lstStyle/>
          <a:p>
            <a:r>
              <a:rPr lang="en-US" b="1" dirty="0" smtClean="0">
                <a:ln>
                  <a:solidFill>
                    <a:schemeClr val="tx1"/>
                  </a:solidFill>
                </a:ln>
                <a:solidFill>
                  <a:srgbClr val="92D050"/>
                </a:solidFill>
              </a:rPr>
              <a:t>Rotatable</a:t>
            </a:r>
            <a:endParaRPr lang="he-IL" b="1" dirty="0">
              <a:ln>
                <a:solidFill>
                  <a:schemeClr val="tx1"/>
                </a:solidFill>
              </a:ln>
              <a:solidFill>
                <a:srgbClr val="92D050"/>
              </a:solidFill>
            </a:endParaRPr>
          </a:p>
        </p:txBody>
      </p:sp>
      <p:sp>
        <p:nvSpPr>
          <p:cNvPr id="42" name="Oval 41"/>
          <p:cNvSpPr/>
          <p:nvPr/>
        </p:nvSpPr>
        <p:spPr>
          <a:xfrm rot="19919005">
            <a:off x="8792585" y="4318436"/>
            <a:ext cx="748912" cy="6007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Oval 42"/>
          <p:cNvSpPr/>
          <p:nvPr/>
        </p:nvSpPr>
        <p:spPr>
          <a:xfrm rot="19919005">
            <a:off x="8772824" y="3755950"/>
            <a:ext cx="565023" cy="524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5" name="Straight Connector 44"/>
          <p:cNvCxnSpPr>
            <a:stCxn id="42" idx="3"/>
          </p:cNvCxnSpPr>
          <p:nvPr/>
        </p:nvCxnSpPr>
        <p:spPr>
          <a:xfrm flipH="1">
            <a:off x="8855075" y="4930669"/>
            <a:ext cx="177979" cy="44226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389269" y="4854209"/>
            <a:ext cx="262123" cy="32459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38703" y="5165263"/>
            <a:ext cx="416797" cy="8553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119800" y="5473958"/>
            <a:ext cx="462474" cy="622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036969" y="5232618"/>
            <a:ext cx="99440" cy="256338"/>
          </a:xfrm>
          <a:prstGeom prst="line">
            <a:avLst/>
          </a:prstGeom>
          <a:ln w="38100">
            <a:solidFill>
              <a:srgbClr val="9751CB"/>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582274" y="5536238"/>
            <a:ext cx="174626" cy="3493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734675" y="5864253"/>
            <a:ext cx="484699" cy="2860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099437" y="5036623"/>
            <a:ext cx="1436612" cy="369332"/>
          </a:xfrm>
          <a:prstGeom prst="rect">
            <a:avLst/>
          </a:prstGeom>
          <a:noFill/>
          <a:ln>
            <a:noFill/>
          </a:ln>
        </p:spPr>
        <p:txBody>
          <a:bodyPr wrap="none" rtlCol="1">
            <a:spAutoFit/>
          </a:bodyPr>
          <a:lstStyle/>
          <a:p>
            <a:r>
              <a:rPr lang="en-US" b="1" dirty="0" smtClean="0">
                <a:ln>
                  <a:solidFill>
                    <a:schemeClr val="tx1"/>
                  </a:solidFill>
                </a:ln>
                <a:solidFill>
                  <a:srgbClr val="9751CB"/>
                </a:solidFill>
              </a:rPr>
              <a:t>Double-bond</a:t>
            </a:r>
          </a:p>
        </p:txBody>
      </p:sp>
      <p:sp>
        <p:nvSpPr>
          <p:cNvPr id="74" name="Oval 73"/>
          <p:cNvSpPr/>
          <p:nvPr/>
        </p:nvSpPr>
        <p:spPr>
          <a:xfrm>
            <a:off x="6766137" y="5180073"/>
            <a:ext cx="672365" cy="602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Oval 75"/>
          <p:cNvSpPr/>
          <p:nvPr/>
        </p:nvSpPr>
        <p:spPr>
          <a:xfrm rot="340787">
            <a:off x="6182666" y="4051203"/>
            <a:ext cx="185346" cy="7698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Oval 76"/>
          <p:cNvSpPr/>
          <p:nvPr/>
        </p:nvSpPr>
        <p:spPr>
          <a:xfrm>
            <a:off x="7456465" y="5308890"/>
            <a:ext cx="672365" cy="602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8" name="Straight Connector 77"/>
          <p:cNvCxnSpPr/>
          <p:nvPr/>
        </p:nvCxnSpPr>
        <p:spPr>
          <a:xfrm>
            <a:off x="6409922" y="4980795"/>
            <a:ext cx="391463" cy="32070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992010" y="4980795"/>
            <a:ext cx="417912" cy="2404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352150" y="4665135"/>
            <a:ext cx="66194" cy="31566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614978" y="4900581"/>
            <a:ext cx="391463" cy="32070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5531907" y="3146088"/>
            <a:ext cx="727511" cy="7165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 name="Oval 88"/>
          <p:cNvSpPr/>
          <p:nvPr/>
        </p:nvSpPr>
        <p:spPr>
          <a:xfrm>
            <a:off x="4942149" y="2707519"/>
            <a:ext cx="727511" cy="7165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Oval 89"/>
          <p:cNvSpPr/>
          <p:nvPr/>
        </p:nvSpPr>
        <p:spPr>
          <a:xfrm>
            <a:off x="4226176" y="2915762"/>
            <a:ext cx="727511" cy="745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Oval 90"/>
          <p:cNvSpPr/>
          <p:nvPr/>
        </p:nvSpPr>
        <p:spPr>
          <a:xfrm>
            <a:off x="3740165" y="2471968"/>
            <a:ext cx="623764" cy="642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2" name="Straight Connector 91"/>
          <p:cNvCxnSpPr/>
          <p:nvPr/>
        </p:nvCxnSpPr>
        <p:spPr>
          <a:xfrm flipH="1">
            <a:off x="3301316" y="2932073"/>
            <a:ext cx="459508" cy="25396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4078696" y="5071490"/>
            <a:ext cx="727511" cy="745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5" name="Oval 94"/>
          <p:cNvSpPr/>
          <p:nvPr/>
        </p:nvSpPr>
        <p:spPr>
          <a:xfrm rot="20826241">
            <a:off x="2059227" y="3557835"/>
            <a:ext cx="563477" cy="745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 name="Oval 95"/>
          <p:cNvSpPr/>
          <p:nvPr/>
        </p:nvSpPr>
        <p:spPr>
          <a:xfrm rot="20826241">
            <a:off x="1599264" y="3837554"/>
            <a:ext cx="509361" cy="6527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7" name="Oval 96"/>
          <p:cNvSpPr/>
          <p:nvPr/>
        </p:nvSpPr>
        <p:spPr>
          <a:xfrm rot="18900000">
            <a:off x="1272890" y="4141091"/>
            <a:ext cx="455934" cy="7607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8" name="Oval 97"/>
          <p:cNvSpPr/>
          <p:nvPr/>
        </p:nvSpPr>
        <p:spPr>
          <a:xfrm rot="2123618">
            <a:off x="1793339" y="4350064"/>
            <a:ext cx="621922" cy="7789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9" name="Oval 98"/>
          <p:cNvSpPr/>
          <p:nvPr/>
        </p:nvSpPr>
        <p:spPr>
          <a:xfrm rot="18611367">
            <a:off x="1946768" y="4536401"/>
            <a:ext cx="411004" cy="8771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0" name="Straight Connector 99"/>
          <p:cNvCxnSpPr/>
          <p:nvPr/>
        </p:nvCxnSpPr>
        <p:spPr>
          <a:xfrm flipH="1" flipV="1">
            <a:off x="3601989" y="5101042"/>
            <a:ext cx="514654" cy="17263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457098" y="4677584"/>
            <a:ext cx="173553" cy="448024"/>
          </a:xfrm>
          <a:prstGeom prst="line">
            <a:avLst/>
          </a:prstGeom>
          <a:ln w="38100">
            <a:solidFill>
              <a:srgbClr val="9751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8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0"/>
      <p:bldP spid="16" grpId="0"/>
      <p:bldP spid="17" grpId="0"/>
      <p:bldP spid="18" grpId="0"/>
      <p:bldP spid="19" grpId="0"/>
      <p:bldP spid="21" grpId="0"/>
      <p:bldP spid="11" grpId="0" animBg="1"/>
      <p:bldP spid="24" grpId="0" animBg="1"/>
      <p:bldP spid="58" grpId="0"/>
      <p:bldP spid="60" grpId="0"/>
      <p:bldP spid="42" grpId="0" animBg="1"/>
      <p:bldP spid="43" grpId="0" animBg="1"/>
      <p:bldP spid="72" grpId="0"/>
      <p:bldP spid="74" grpId="0" animBg="1"/>
      <p:bldP spid="76" grpId="0" animBg="1"/>
      <p:bldP spid="77" grpId="0" animBg="1"/>
      <p:bldP spid="88" grpId="0" animBg="1"/>
      <p:bldP spid="89" grpId="0" animBg="1"/>
      <p:bldP spid="90" grpId="0" animBg="1"/>
      <p:bldP spid="91" grpId="0" animBg="1"/>
      <p:bldP spid="94" grpId="0" animBg="1"/>
      <p:bldP spid="95" grpId="0" animBg="1"/>
      <p:bldP spid="96" grpId="0" animBg="1"/>
      <p:bldP spid="97"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cene3d>
          <a:camera prst="orthographicFront"/>
          <a:lightRig rig="chilly" dir="t">
            <a:rot lat="0" lon="0" rev="8100000"/>
          </a:lightRig>
        </a:scene3d>
        <a:sp3d prstMaterial="powder">
          <a:bevelT/>
        </a:sp3d>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7910806</TotalTime>
  <Words>2468</Words>
  <Application>Microsoft Office PowerPoint</Application>
  <PresentationFormat>Custom</PresentationFormat>
  <Paragraphs>331</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Docking small molecules with Autodocktm</vt:lpstr>
      <vt:lpstr>PowerPoint Presentation</vt:lpstr>
      <vt:lpstr>High-Throughput Drug Screening (HTS)</vt:lpstr>
      <vt:lpstr>PowerPoint Presentation</vt:lpstr>
      <vt:lpstr>PowerPoint Presentation</vt:lpstr>
      <vt:lpstr>Average success rate: 10% of screening hits</vt:lpstr>
      <vt:lpstr>PowerPoint Presentation</vt:lpstr>
      <vt:lpstr>PowerPoint Presentation</vt:lpstr>
      <vt:lpstr>PowerPoint Presentation</vt:lpstr>
      <vt:lpstr>Most cited molecular docking program</vt:lpstr>
      <vt:lpstr>PowerPoint Presentation</vt:lpstr>
      <vt:lpstr>Receptor Grid Generation</vt:lpstr>
      <vt:lpstr>PowerPoint Presentation</vt:lpstr>
      <vt:lpstr>PowerPoint Presentation</vt:lpstr>
      <vt:lpstr>Conformational Sampling</vt:lpstr>
      <vt:lpstr>PowerPoint Presentation</vt:lpstr>
      <vt:lpstr>Stochastic Sampling</vt:lpstr>
      <vt:lpstr>Other Sampling Methods</vt:lpstr>
      <vt:lpstr>Ranking &amp; Scoring</vt:lpstr>
      <vt:lpstr>PowerPoint Presentation</vt:lpstr>
      <vt:lpstr>PowerPoint Presentation</vt:lpstr>
      <vt:lpstr>PowerPoint Presentation</vt:lpstr>
      <vt:lpstr>PowerPoint Presentation</vt:lpstr>
      <vt:lpstr>PowerPoint Presentation</vt:lpstr>
      <vt:lpstr>PowerPoint Presentation</vt:lpstr>
      <vt:lpstr>Absolute Value of score is meaningless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Docking small molecules with Autodocktm</dc:title>
  <dc:creator>NirBnb9</dc:creator>
  <cp:lastModifiedBy>Elon Yariv</cp:lastModifiedBy>
  <cp:revision>519</cp:revision>
  <dcterms:created xsi:type="dcterms:W3CDTF">2016-01-05T08:48:17Z</dcterms:created>
  <dcterms:modified xsi:type="dcterms:W3CDTF">2016-03-11T06:33:00Z</dcterms:modified>
</cp:coreProperties>
</file>